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77" r:id="rId3"/>
    <p:sldId id="260" r:id="rId4"/>
    <p:sldId id="272" r:id="rId5"/>
    <p:sldId id="273" r:id="rId6"/>
    <p:sldId id="274" r:id="rId7"/>
    <p:sldId id="275"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Beverage" initials="ZB" lastIdx="1" clrIdx="0">
    <p:extLst>
      <p:ext uri="{19B8F6BF-5375-455C-9EA6-DF929625EA0E}">
        <p15:presenceInfo xmlns:p15="http://schemas.microsoft.com/office/powerpoint/2012/main" userId="S-1-5-21-485414558-4142460827-2631385848-501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024731"/>
    <a:srgbClr val="008542"/>
    <a:srgbClr val="00B4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1" autoAdjust="0"/>
    <p:restoredTop sz="67146" autoAdjust="0"/>
  </p:normalViewPr>
  <p:slideViewPr>
    <p:cSldViewPr snapToGrid="0">
      <p:cViewPr varScale="1">
        <p:scale>
          <a:sx n="60" d="100"/>
          <a:sy n="60" d="100"/>
        </p:scale>
        <p:origin x="1524" y="60"/>
      </p:cViewPr>
      <p:guideLst>
        <p:guide orient="horz" pos="2160"/>
        <p:guide pos="3840"/>
      </p:guideLst>
    </p:cSldViewPr>
  </p:slideViewPr>
  <p:notesTextViewPr>
    <p:cViewPr>
      <p:scale>
        <a:sx n="3" d="2"/>
        <a:sy n="3" d="2"/>
      </p:scale>
      <p:origin x="0" y="0"/>
    </p:cViewPr>
  </p:notesTextViewPr>
  <p:notesViewPr>
    <p:cSldViewPr snapToGrid="0">
      <p:cViewPr varScale="1">
        <p:scale>
          <a:sx n="124" d="100"/>
          <a:sy n="124" d="100"/>
        </p:scale>
        <p:origin x="3212"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46B1C7-F1DD-43A3-B7C5-9B8E0A85CF76}" type="slidenum">
              <a:rPr lang="en-US" smtClean="0"/>
              <a:t>‹#›</a:t>
            </a:fld>
            <a:endParaRPr lang="en-US" dirty="0"/>
          </a:p>
        </p:txBody>
      </p:sp>
    </p:spTree>
    <p:extLst>
      <p:ext uri="{BB962C8B-B14F-4D97-AF65-F5344CB8AC3E}">
        <p14:creationId xmlns:p14="http://schemas.microsoft.com/office/powerpoint/2010/main" val="1806561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67AC-20F5-409C-8E54-062A72467FCC}" type="datetimeFigureOut">
              <a:rPr lang="en-US" smtClean="0"/>
              <a:t>8/5/2025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764C3-8BBE-44A1-AB37-D3077D57D7DB}" type="slidenum">
              <a:rPr lang="en-US" smtClean="0"/>
              <a:t>‹#›</a:t>
            </a:fld>
            <a:endParaRPr lang="en-US" dirty="0"/>
          </a:p>
        </p:txBody>
      </p:sp>
    </p:spTree>
    <p:extLst>
      <p:ext uri="{BB962C8B-B14F-4D97-AF65-F5344CB8AC3E}">
        <p14:creationId xmlns:p14="http://schemas.microsoft.com/office/powerpoint/2010/main" val="156475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Talk Track:</a:t>
            </a:r>
          </a:p>
          <a:p>
            <a:endParaRPr lang="en-US" baseline="0" dirty="0"/>
          </a:p>
          <a:p>
            <a:r>
              <a:rPr lang="en-US" sz="1200" kern="1200" dirty="0">
                <a:solidFill>
                  <a:schemeClr val="tx1"/>
                </a:solidFill>
                <a:effectLst/>
                <a:latin typeface="Lato Light"/>
                <a:ea typeface="+mn-ea"/>
                <a:cs typeface="+mn-cs"/>
              </a:rPr>
              <a:t>“Hi everyone! My name is </a:t>
            </a:r>
            <a:r>
              <a:rPr lang="en-US" sz="1200" b="1" kern="1200" dirty="0">
                <a:solidFill>
                  <a:schemeClr val="tx1"/>
                </a:solidFill>
                <a:effectLst/>
                <a:latin typeface="Lato Light"/>
                <a:ea typeface="+mn-ea"/>
                <a:cs typeface="+mn-cs"/>
              </a:rPr>
              <a:t>______</a:t>
            </a:r>
            <a:r>
              <a:rPr lang="en-US" sz="1200" kern="1200" dirty="0">
                <a:solidFill>
                  <a:schemeClr val="tx1"/>
                </a:solidFill>
                <a:effectLst/>
                <a:latin typeface="Lato Light"/>
                <a:ea typeface="+mn-ea"/>
                <a:cs typeface="+mn-cs"/>
              </a:rPr>
              <a:t> and I am a Transition Specialist for Paycom. I have been working with your team here at </a:t>
            </a:r>
            <a:r>
              <a:rPr lang="en-US" sz="1200" b="1" kern="1200" dirty="0">
                <a:solidFill>
                  <a:schemeClr val="tx1"/>
                </a:solidFill>
                <a:effectLst/>
                <a:latin typeface="Lato Light"/>
                <a:ea typeface="+mn-ea"/>
                <a:cs typeface="+mn-cs"/>
              </a:rPr>
              <a:t>ABC Company</a:t>
            </a:r>
            <a:r>
              <a:rPr lang="en-US" sz="1200" kern="1200" dirty="0">
                <a:solidFill>
                  <a:schemeClr val="tx1"/>
                </a:solidFill>
                <a:effectLst/>
                <a:latin typeface="Lato Light"/>
                <a:ea typeface="+mn-ea"/>
                <a:cs typeface="+mn-cs"/>
              </a:rPr>
              <a:t> to transition you from your current provider to Paycom. What you will find is the Paycom system is user friendly and as easy as online banking or social media. Paycom is accessible through the web or by downloading our App which I will discuss more in depth later. Today I will be talking to you about Employee Self Service with Paycom.”</a:t>
            </a:r>
          </a:p>
          <a:p>
            <a:endParaRPr lang="en-US" dirty="0"/>
          </a:p>
        </p:txBody>
      </p:sp>
      <p:sp>
        <p:nvSpPr>
          <p:cNvPr id="4" name="Slide Number Placeholder 3"/>
          <p:cNvSpPr>
            <a:spLocks noGrp="1"/>
          </p:cNvSpPr>
          <p:nvPr>
            <p:ph type="sldNum" sz="quarter" idx="10"/>
          </p:nvPr>
        </p:nvSpPr>
        <p:spPr/>
        <p:txBody>
          <a:bodyPr/>
          <a:lstStyle/>
          <a:p>
            <a:fld id="{BDB764C3-8BBE-44A1-AB37-D3077D57D7DB}" type="slidenum">
              <a:rPr lang="en-US" smtClean="0"/>
              <a:t>1</a:t>
            </a:fld>
            <a:endParaRPr lang="en-US" dirty="0"/>
          </a:p>
        </p:txBody>
      </p:sp>
    </p:spTree>
    <p:extLst>
      <p:ext uri="{BB962C8B-B14F-4D97-AF65-F5344CB8AC3E}">
        <p14:creationId xmlns:p14="http://schemas.microsoft.com/office/powerpoint/2010/main" val="184074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Lato Light"/>
                <a:ea typeface="+mn-ea"/>
                <a:cs typeface="+mn-cs"/>
              </a:rPr>
              <a:t>“A quick run through of our agenda: we will cover some important dates to be aware of, downloading the Paycom App, an overview of Employee Self Service as well as the Data Verification Checklist. Lastly, I will go through any questions you all have.”</a:t>
            </a:r>
          </a:p>
          <a:p>
            <a:endParaRPr lang="en-US" dirty="0"/>
          </a:p>
        </p:txBody>
      </p:sp>
      <p:sp>
        <p:nvSpPr>
          <p:cNvPr id="4" name="Slide Number Placeholder 3"/>
          <p:cNvSpPr>
            <a:spLocks noGrp="1"/>
          </p:cNvSpPr>
          <p:nvPr>
            <p:ph type="sldNum" sz="quarter" idx="5"/>
          </p:nvPr>
        </p:nvSpPr>
        <p:spPr/>
        <p:txBody>
          <a:bodyPr/>
          <a:lstStyle/>
          <a:p>
            <a:fld id="{BDB764C3-8BBE-44A1-AB37-D3077D57D7DB}" type="slidenum">
              <a:rPr lang="en-US" smtClean="0"/>
              <a:t>2</a:t>
            </a:fld>
            <a:endParaRPr lang="en-US" dirty="0"/>
          </a:p>
        </p:txBody>
      </p:sp>
    </p:spTree>
    <p:extLst>
      <p:ext uri="{BB962C8B-B14F-4D97-AF65-F5344CB8AC3E}">
        <p14:creationId xmlns:p14="http://schemas.microsoft.com/office/powerpoint/2010/main" val="1610434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Lato Light"/>
                <a:ea typeface="+mn-ea"/>
                <a:cs typeface="+mn-cs"/>
              </a:rPr>
              <a:t>“Some important dates to prepare for: the first is logins received. You should have received your logins on </a:t>
            </a:r>
            <a:r>
              <a:rPr lang="en-US" sz="1200" b="1" kern="1200" dirty="0">
                <a:solidFill>
                  <a:schemeClr val="tx1"/>
                </a:solidFill>
                <a:effectLst/>
                <a:latin typeface="Lato Light"/>
                <a:ea typeface="+mn-ea"/>
                <a:cs typeface="+mn-cs"/>
              </a:rPr>
              <a:t>XX/XX/XX</a:t>
            </a:r>
            <a:r>
              <a:rPr lang="en-US" sz="1200" kern="1200" dirty="0">
                <a:solidFill>
                  <a:schemeClr val="tx1"/>
                </a:solidFill>
                <a:effectLst/>
                <a:latin typeface="Lato Light"/>
                <a:ea typeface="+mn-ea"/>
                <a:cs typeface="+mn-cs"/>
              </a:rPr>
              <a:t>. Has everyone had a change to login? If not, we will spend the last 10-15 minutes getting you logged in. </a:t>
            </a:r>
          </a:p>
          <a:p>
            <a:endParaRPr lang="en-US" sz="1200" kern="1200" dirty="0">
              <a:solidFill>
                <a:schemeClr val="tx1"/>
              </a:solidFill>
              <a:effectLst/>
              <a:latin typeface="Lato Light"/>
              <a:ea typeface="+mn-ea"/>
              <a:cs typeface="+mn-cs"/>
            </a:endParaRPr>
          </a:p>
          <a:p>
            <a:r>
              <a:rPr lang="en-US" sz="1200" kern="1200" dirty="0">
                <a:solidFill>
                  <a:schemeClr val="tx1"/>
                </a:solidFill>
                <a:effectLst/>
                <a:latin typeface="Lato Light"/>
                <a:ea typeface="+mn-ea"/>
                <a:cs typeface="+mn-cs"/>
              </a:rPr>
              <a:t>Next, you all will begin clocking in and out through the Paycom system on </a:t>
            </a:r>
            <a:r>
              <a:rPr lang="en-US" sz="1200" b="1" kern="1200" dirty="0">
                <a:solidFill>
                  <a:schemeClr val="tx1"/>
                </a:solidFill>
                <a:effectLst/>
                <a:latin typeface="Lato Light"/>
                <a:ea typeface="+mn-ea"/>
                <a:cs typeface="+mn-cs"/>
              </a:rPr>
              <a:t>XX/XX/XX</a:t>
            </a:r>
            <a:r>
              <a:rPr lang="en-US" sz="1200" kern="1200" dirty="0">
                <a:solidFill>
                  <a:schemeClr val="tx1"/>
                </a:solidFill>
                <a:effectLst/>
                <a:latin typeface="Lato Light"/>
                <a:ea typeface="+mn-ea"/>
                <a:cs typeface="+mn-cs"/>
              </a:rPr>
              <a:t>. I will walk you all through how to do that today. </a:t>
            </a:r>
          </a:p>
          <a:p>
            <a:endParaRPr lang="en-US" sz="1200" kern="1200" dirty="0">
              <a:solidFill>
                <a:schemeClr val="tx1"/>
              </a:solidFill>
              <a:effectLst/>
              <a:latin typeface="Lato Light"/>
              <a:ea typeface="+mn-ea"/>
              <a:cs typeface="+mn-cs"/>
            </a:endParaRPr>
          </a:p>
          <a:p>
            <a:r>
              <a:rPr lang="en-US" sz="1200" kern="1200" dirty="0">
                <a:solidFill>
                  <a:schemeClr val="tx1"/>
                </a:solidFill>
                <a:effectLst/>
                <a:latin typeface="Lato Light"/>
                <a:ea typeface="+mn-ea"/>
                <a:cs typeface="+mn-cs"/>
              </a:rPr>
              <a:t>Then, on </a:t>
            </a:r>
            <a:r>
              <a:rPr lang="en-US" sz="1200" b="1" kern="1200" dirty="0">
                <a:solidFill>
                  <a:schemeClr val="tx1"/>
                </a:solidFill>
                <a:effectLst/>
                <a:latin typeface="Lato Light"/>
                <a:ea typeface="+mn-ea"/>
                <a:cs typeface="+mn-cs"/>
              </a:rPr>
              <a:t>XX/XX/XX</a:t>
            </a:r>
            <a:r>
              <a:rPr lang="en-US" sz="1200" kern="1200" dirty="0">
                <a:solidFill>
                  <a:schemeClr val="tx1"/>
                </a:solidFill>
                <a:effectLst/>
                <a:latin typeface="Lato Light"/>
                <a:ea typeface="+mn-ea"/>
                <a:cs typeface="+mn-cs"/>
              </a:rPr>
              <a:t> your accrual balances will be finalized and loaded into our system. You’ll notice when you login today they are not there because you are still processing your final payrolls with your current provider and we want to make sure we have the most up-to-date balance in our system. </a:t>
            </a:r>
          </a:p>
          <a:p>
            <a:endParaRPr lang="en-US" sz="1200" kern="1200" dirty="0">
              <a:solidFill>
                <a:schemeClr val="tx1"/>
              </a:solidFill>
              <a:effectLst/>
              <a:latin typeface="Lato Light"/>
              <a:ea typeface="+mn-ea"/>
              <a:cs typeface="+mn-cs"/>
            </a:endParaRPr>
          </a:p>
          <a:p>
            <a:r>
              <a:rPr lang="en-US" sz="1200" kern="1200" dirty="0">
                <a:solidFill>
                  <a:schemeClr val="tx1"/>
                </a:solidFill>
                <a:effectLst/>
                <a:latin typeface="Lato Light"/>
                <a:ea typeface="+mn-ea"/>
                <a:cs typeface="+mn-cs"/>
              </a:rPr>
              <a:t>Next is your Data Verification Checklist due date. You all know your information best, so please complete the checklist as it will have you verify all important information such as your address, direct deposit, emergency contact info, and more.</a:t>
            </a:r>
          </a:p>
          <a:p>
            <a:endParaRPr lang="en-US" sz="1200" kern="1200" dirty="0">
              <a:solidFill>
                <a:schemeClr val="tx1"/>
              </a:solidFill>
              <a:effectLst/>
              <a:latin typeface="Lato Light"/>
              <a:ea typeface="+mn-ea"/>
              <a:cs typeface="+mn-cs"/>
            </a:endParaRPr>
          </a:p>
          <a:p>
            <a:r>
              <a:rPr lang="en-US" sz="1200" kern="1200" dirty="0">
                <a:solidFill>
                  <a:schemeClr val="tx1"/>
                </a:solidFill>
                <a:effectLst/>
                <a:latin typeface="Lato Light"/>
                <a:ea typeface="+mn-ea"/>
                <a:cs typeface="+mn-cs"/>
              </a:rPr>
              <a:t>Next, you timecard will need to be approved by </a:t>
            </a:r>
            <a:r>
              <a:rPr lang="en-US" sz="1200" b="1" kern="1200" dirty="0">
                <a:solidFill>
                  <a:schemeClr val="tx1"/>
                </a:solidFill>
                <a:effectLst/>
                <a:latin typeface="Lato Light"/>
                <a:ea typeface="+mn-ea"/>
                <a:cs typeface="+mn-cs"/>
              </a:rPr>
              <a:t>XX/XX/XX</a:t>
            </a:r>
            <a:r>
              <a:rPr lang="en-US" sz="1200" b="0" kern="1200" dirty="0">
                <a:solidFill>
                  <a:schemeClr val="tx1"/>
                </a:solidFill>
                <a:effectLst/>
                <a:latin typeface="Lato Light"/>
                <a:ea typeface="+mn-ea"/>
                <a:cs typeface="+mn-cs"/>
              </a:rPr>
              <a:t> in Paycom! I will show you how to complete this on your mobile app.</a:t>
            </a:r>
          </a:p>
          <a:p>
            <a:endParaRPr lang="en-US" sz="1200" b="0" kern="1200" dirty="0">
              <a:solidFill>
                <a:schemeClr val="tx1"/>
              </a:solidFill>
              <a:effectLst/>
              <a:latin typeface="Lato Light"/>
              <a:ea typeface="+mn-ea"/>
              <a:cs typeface="+mn-cs"/>
            </a:endParaRPr>
          </a:p>
          <a:p>
            <a:r>
              <a:rPr lang="en-US" sz="1200" b="0" kern="1200" dirty="0">
                <a:solidFill>
                  <a:schemeClr val="tx1"/>
                </a:solidFill>
                <a:effectLst/>
                <a:latin typeface="Lato Light"/>
                <a:ea typeface="+mn-ea"/>
                <a:cs typeface="+mn-cs"/>
              </a:rPr>
              <a:t>Then, on </a:t>
            </a:r>
            <a:r>
              <a:rPr lang="en-US" sz="1200" b="1" kern="1200" dirty="0">
                <a:solidFill>
                  <a:schemeClr val="tx1"/>
                </a:solidFill>
                <a:effectLst/>
                <a:latin typeface="Lato Light"/>
                <a:ea typeface="+mn-ea"/>
                <a:cs typeface="+mn-cs"/>
              </a:rPr>
              <a:t>XX/XX/XX</a:t>
            </a:r>
            <a:r>
              <a:rPr lang="en-US" sz="1200" b="0" kern="1200" dirty="0">
                <a:solidFill>
                  <a:schemeClr val="tx1"/>
                </a:solidFill>
                <a:effectLst/>
                <a:latin typeface="Lato Light"/>
                <a:ea typeface="+mn-ea"/>
                <a:cs typeface="+mn-cs"/>
              </a:rPr>
              <a:t> you will approve your first check in Paycom. We will watch a video on approving your check in this presentation and we will discuss this in my demo as well.</a:t>
            </a:r>
          </a:p>
          <a:p>
            <a:endParaRPr lang="en-US" sz="1200" kern="1200" dirty="0">
              <a:solidFill>
                <a:schemeClr val="tx1"/>
              </a:solidFill>
              <a:effectLst/>
              <a:latin typeface="Lato Light"/>
              <a:ea typeface="+mn-ea"/>
              <a:cs typeface="+mn-cs"/>
            </a:endParaRPr>
          </a:p>
          <a:p>
            <a:r>
              <a:rPr lang="en-US" sz="1200" kern="1200" dirty="0">
                <a:solidFill>
                  <a:srgbClr val="FF0000"/>
                </a:solidFill>
                <a:effectLst/>
                <a:latin typeface="Lato Light"/>
                <a:ea typeface="+mn-ea"/>
                <a:cs typeface="+mn-cs"/>
              </a:rPr>
              <a:t>On </a:t>
            </a:r>
            <a:r>
              <a:rPr lang="en-US" sz="1200" b="1" kern="1200" dirty="0">
                <a:solidFill>
                  <a:srgbClr val="FF0000"/>
                </a:solidFill>
                <a:effectLst/>
                <a:latin typeface="Lato Light"/>
                <a:ea typeface="+mn-ea"/>
                <a:cs typeface="+mn-cs"/>
              </a:rPr>
              <a:t>XX/XX/XX</a:t>
            </a:r>
            <a:r>
              <a:rPr lang="en-US" sz="1200" b="0" kern="1200" dirty="0">
                <a:solidFill>
                  <a:srgbClr val="FF0000"/>
                </a:solidFill>
                <a:effectLst/>
                <a:latin typeface="Lato Light"/>
                <a:ea typeface="+mn-ea"/>
                <a:cs typeface="+mn-cs"/>
              </a:rPr>
              <a:t> you will have your 401k deferrals live in Paycom, so you can make changes at anytime to 401k and it will flow over to Human Interest</a:t>
            </a:r>
          </a:p>
          <a:p>
            <a:endParaRPr lang="en-US" sz="1200" kern="1200" dirty="0">
              <a:solidFill>
                <a:srgbClr val="FF0000"/>
              </a:solidFill>
              <a:effectLst/>
              <a:latin typeface="Lato Light"/>
              <a:ea typeface="+mn-ea"/>
              <a:cs typeface="+mn-cs"/>
            </a:endParaRPr>
          </a:p>
          <a:p>
            <a:r>
              <a:rPr lang="en-US" sz="1200" kern="1200" dirty="0">
                <a:solidFill>
                  <a:srgbClr val="FF0000"/>
                </a:solidFill>
                <a:effectLst/>
                <a:latin typeface="Lato Light"/>
                <a:ea typeface="+mn-ea"/>
                <a:cs typeface="+mn-cs"/>
              </a:rPr>
              <a:t>Most </a:t>
            </a:r>
            <a:r>
              <a:rPr lang="en-US" sz="1200" kern="1200" dirty="0">
                <a:solidFill>
                  <a:schemeClr val="tx1"/>
                </a:solidFill>
                <a:effectLst/>
                <a:latin typeface="Lato Light"/>
                <a:ea typeface="+mn-ea"/>
                <a:cs typeface="+mn-cs"/>
              </a:rPr>
              <a:t>importantly, your first check date with Paycom will be </a:t>
            </a:r>
            <a:r>
              <a:rPr lang="en-US" sz="1200" b="1" kern="1200" dirty="0">
                <a:solidFill>
                  <a:schemeClr val="tx1"/>
                </a:solidFill>
                <a:effectLst/>
                <a:latin typeface="Lato Light"/>
                <a:ea typeface="+mn-ea"/>
                <a:cs typeface="+mn-cs"/>
              </a:rPr>
              <a:t>XX/XX/XX</a:t>
            </a:r>
            <a:r>
              <a:rPr lang="en-US" sz="1200" kern="1200" dirty="0">
                <a:solidFill>
                  <a:schemeClr val="tx1"/>
                </a:solidFill>
                <a:effectLst/>
                <a:latin typeface="Lato Light"/>
                <a:ea typeface="+mn-ea"/>
                <a:cs typeface="+mn-cs"/>
              </a:rPr>
              <a:t>.</a:t>
            </a:r>
          </a:p>
          <a:p>
            <a:endParaRPr lang="en-US" sz="1200" kern="1200" dirty="0">
              <a:solidFill>
                <a:schemeClr val="tx1"/>
              </a:solidFill>
              <a:effectLst/>
              <a:latin typeface="Lato Light"/>
              <a:ea typeface="+mn-ea"/>
              <a:cs typeface="+mn-cs"/>
            </a:endParaRPr>
          </a:p>
          <a:p>
            <a:r>
              <a:rPr lang="en-US" sz="1200" kern="1200" dirty="0">
                <a:solidFill>
                  <a:schemeClr val="tx1"/>
                </a:solidFill>
                <a:effectLst/>
                <a:latin typeface="Lato Light"/>
                <a:ea typeface="+mn-ea"/>
                <a:cs typeface="+mn-cs"/>
              </a:rPr>
              <a:t>And lastly, your first Everyday transaction will be available on </a:t>
            </a:r>
            <a:r>
              <a:rPr lang="en-US" sz="1200" b="1" kern="1200" dirty="0">
                <a:solidFill>
                  <a:schemeClr val="tx1"/>
                </a:solidFill>
                <a:effectLst/>
                <a:latin typeface="Lato Light"/>
                <a:ea typeface="+mn-ea"/>
                <a:cs typeface="+mn-cs"/>
              </a:rPr>
              <a:t>XX/XX/XX.</a:t>
            </a:r>
            <a:endParaRPr lang="en-US" sz="1200" kern="1200" dirty="0">
              <a:solidFill>
                <a:schemeClr val="tx1"/>
              </a:solidFill>
              <a:effectLst/>
              <a:latin typeface="Lato Light"/>
              <a:ea typeface="+mn-ea"/>
              <a:cs typeface="+mn-cs"/>
            </a:endParaRPr>
          </a:p>
          <a:p>
            <a:endParaRPr lang="en-US" dirty="0"/>
          </a:p>
        </p:txBody>
      </p:sp>
      <p:sp>
        <p:nvSpPr>
          <p:cNvPr id="4" name="Slide Number Placeholder 3"/>
          <p:cNvSpPr>
            <a:spLocks noGrp="1"/>
          </p:cNvSpPr>
          <p:nvPr>
            <p:ph type="sldNum" sz="quarter" idx="5"/>
          </p:nvPr>
        </p:nvSpPr>
        <p:spPr/>
        <p:txBody>
          <a:bodyPr/>
          <a:lstStyle/>
          <a:p>
            <a:fld id="{BDB764C3-8BBE-44A1-AB37-D3077D57D7DB}" type="slidenum">
              <a:rPr lang="en-US" smtClean="0"/>
              <a:t>3</a:t>
            </a:fld>
            <a:endParaRPr lang="en-US" dirty="0"/>
          </a:p>
        </p:txBody>
      </p:sp>
    </p:spTree>
    <p:extLst>
      <p:ext uri="{BB962C8B-B14F-4D97-AF65-F5344CB8AC3E}">
        <p14:creationId xmlns:p14="http://schemas.microsoft.com/office/powerpoint/2010/main" val="315496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you’ve downloaded your Paycom</a:t>
            </a:r>
            <a:r>
              <a:rPr lang="en-US" baseline="0" dirty="0"/>
              <a:t> App you can easily access your personal information. You will enter in your employee info, which includes your username, password, and last 4 of your social. Then you’ll be logged into your Employee Self Service. The first time you login you’ll be prompted to change your password and setup your security questions.” </a:t>
            </a:r>
            <a:endParaRPr lang="en-US" dirty="0"/>
          </a:p>
          <a:p>
            <a:endParaRPr lang="en-US" dirty="0"/>
          </a:p>
        </p:txBody>
      </p:sp>
      <p:sp>
        <p:nvSpPr>
          <p:cNvPr id="4" name="Slide Number Placeholder 3"/>
          <p:cNvSpPr>
            <a:spLocks noGrp="1"/>
          </p:cNvSpPr>
          <p:nvPr>
            <p:ph type="sldNum" sz="quarter" idx="5"/>
          </p:nvPr>
        </p:nvSpPr>
        <p:spPr/>
        <p:txBody>
          <a:bodyPr/>
          <a:lstStyle/>
          <a:p>
            <a:fld id="{BDB764C3-8BBE-44A1-AB37-D3077D57D7DB}" type="slidenum">
              <a:rPr lang="en-US" smtClean="0"/>
              <a:t>5</a:t>
            </a:fld>
            <a:endParaRPr lang="en-US" dirty="0"/>
          </a:p>
        </p:txBody>
      </p:sp>
    </p:spTree>
    <p:extLst>
      <p:ext uri="{BB962C8B-B14F-4D97-AF65-F5344CB8AC3E}">
        <p14:creationId xmlns:p14="http://schemas.microsoft.com/office/powerpoint/2010/main" val="139066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watch a video on Approving Your Check in Paycom. Our Approve My Check feature will grant you visibility into your pay before your payroll has been submitted. This feature will give you the opportunity to confirm your data, whether it is your time from clocking in and out, submitting PTO, or submitting expenses. Now you can confirm that you have completing all necessary tasks before getting paid. “</a:t>
            </a:r>
          </a:p>
          <a:p>
            <a:endParaRPr lang="en-US" dirty="0"/>
          </a:p>
          <a:p>
            <a:r>
              <a:rPr lang="en-US" dirty="0"/>
              <a:t>“Now, let’s take a look…”</a:t>
            </a:r>
          </a:p>
        </p:txBody>
      </p:sp>
      <p:sp>
        <p:nvSpPr>
          <p:cNvPr id="4" name="Slide Number Placeholder 3"/>
          <p:cNvSpPr>
            <a:spLocks noGrp="1"/>
          </p:cNvSpPr>
          <p:nvPr>
            <p:ph type="sldNum" sz="quarter" idx="5"/>
          </p:nvPr>
        </p:nvSpPr>
        <p:spPr/>
        <p:txBody>
          <a:bodyPr/>
          <a:lstStyle/>
          <a:p>
            <a:fld id="{BDB764C3-8BBE-44A1-AB37-D3077D57D7DB}" type="slidenum">
              <a:rPr lang="en-US" smtClean="0"/>
              <a:t>8</a:t>
            </a:fld>
            <a:endParaRPr lang="en-US" dirty="0"/>
          </a:p>
        </p:txBody>
      </p:sp>
    </p:spTree>
    <p:extLst>
      <p:ext uri="{BB962C8B-B14F-4D97-AF65-F5344CB8AC3E}">
        <p14:creationId xmlns:p14="http://schemas.microsoft.com/office/powerpoint/2010/main" val="154058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764C3-8BBE-44A1-AB37-D3077D57D7DB}" type="slidenum">
              <a:rPr lang="en-US" smtClean="0"/>
              <a:t>9</a:t>
            </a:fld>
            <a:endParaRPr lang="en-US" dirty="0"/>
          </a:p>
        </p:txBody>
      </p:sp>
    </p:spTree>
    <p:extLst>
      <p:ext uri="{BB962C8B-B14F-4D97-AF65-F5344CB8AC3E}">
        <p14:creationId xmlns:p14="http://schemas.microsoft.com/office/powerpoint/2010/main" val="59205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what is discussed on the Employee Self Service Questionnaire</a:t>
            </a:r>
          </a:p>
        </p:txBody>
      </p:sp>
      <p:sp>
        <p:nvSpPr>
          <p:cNvPr id="4" name="Slide Number Placeholder 3"/>
          <p:cNvSpPr>
            <a:spLocks noGrp="1"/>
          </p:cNvSpPr>
          <p:nvPr>
            <p:ph type="sldNum" sz="quarter" idx="5"/>
          </p:nvPr>
        </p:nvSpPr>
        <p:spPr/>
        <p:txBody>
          <a:bodyPr/>
          <a:lstStyle/>
          <a:p>
            <a:fld id="{BDB764C3-8BBE-44A1-AB37-D3077D57D7DB}" type="slidenum">
              <a:rPr lang="en-US" smtClean="0"/>
              <a:t>10</a:t>
            </a:fld>
            <a:endParaRPr lang="en-US" dirty="0"/>
          </a:p>
        </p:txBody>
      </p:sp>
    </p:spTree>
    <p:extLst>
      <p:ext uri="{BB962C8B-B14F-4D97-AF65-F5344CB8AC3E}">
        <p14:creationId xmlns:p14="http://schemas.microsoft.com/office/powerpoint/2010/main" val="3375291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Text"/>
          <p:cNvSpPr txBox="1">
            <a:spLocks noGrp="1"/>
          </p:cNvSpPr>
          <p:nvPr>
            <p:ph type="title" hasCustomPrompt="1"/>
          </p:nvPr>
        </p:nvSpPr>
        <p:spPr>
          <a:xfrm>
            <a:off x="2099067" y="3061770"/>
            <a:ext cx="3793734" cy="734459"/>
          </a:xfrm>
          <a:prstGeom prst="rect">
            <a:avLst/>
          </a:prstGeom>
        </p:spPr>
        <p:txBody>
          <a:bodyPr>
            <a:normAutofit/>
          </a:bodyPr>
          <a:lstStyle>
            <a:lvl1pPr algn="just">
              <a:defRPr sz="2000">
                <a:solidFill>
                  <a:srgbClr val="024731"/>
                </a:solidFill>
              </a:defRPr>
            </a:lvl1pPr>
          </a:lstStyle>
          <a:p>
            <a:r>
              <a:rPr lang="en-US" dirty="0"/>
              <a:t>Presentation Title</a:t>
            </a:r>
            <a:endParaRPr dirty="0"/>
          </a:p>
        </p:txBody>
      </p:sp>
      <p:sp>
        <p:nvSpPr>
          <p:cNvPr id="6" name="Text Placeholder 3"/>
          <p:cNvSpPr>
            <a:spLocks noGrp="1"/>
          </p:cNvSpPr>
          <p:nvPr>
            <p:ph type="body" sz="quarter" idx="10" hasCustomPrompt="1"/>
          </p:nvPr>
        </p:nvSpPr>
        <p:spPr>
          <a:xfrm>
            <a:off x="2099067" y="4630001"/>
            <a:ext cx="3830237" cy="550310"/>
          </a:xfrm>
        </p:spPr>
        <p:txBody>
          <a:bodyPr>
            <a:normAutofit/>
          </a:bodyPr>
          <a:lstStyle>
            <a:lvl1pPr marL="0" indent="0" algn="l">
              <a:buNone/>
              <a:defRPr sz="1800">
                <a:solidFill>
                  <a:srgbClr val="58595B"/>
                </a:solidFill>
              </a:defRPr>
            </a:lvl1pPr>
          </a:lstStyle>
          <a:p>
            <a:pPr lvl="0"/>
            <a:r>
              <a:rPr lang="en-US" dirty="0"/>
              <a:t>Date | presenter</a:t>
            </a:r>
          </a:p>
        </p:txBody>
      </p:sp>
    </p:spTree>
    <p:extLst>
      <p:ext uri="{BB962C8B-B14F-4D97-AF65-F5344CB8AC3E}">
        <p14:creationId xmlns:p14="http://schemas.microsoft.com/office/powerpoint/2010/main" val="410212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itle 1"/>
          <p:cNvSpPr>
            <a:spLocks noGrp="1"/>
          </p:cNvSpPr>
          <p:nvPr>
            <p:ph type="title"/>
          </p:nvPr>
        </p:nvSpPr>
        <p:spPr>
          <a:xfrm>
            <a:off x="933450" y="3051040"/>
            <a:ext cx="10337799" cy="755919"/>
          </a:xfrm>
        </p:spPr>
        <p:txBody>
          <a:bodyPr>
            <a:normAutofit/>
          </a:bodyPr>
          <a:lstStyle>
            <a:lvl1pPr algn="ctr">
              <a:defRPr sz="3600">
                <a:solidFill>
                  <a:srgbClr val="00B451"/>
                </a:solidFill>
              </a:defRPr>
            </a:lvl1pPr>
          </a:lstStyle>
          <a:p>
            <a:r>
              <a:rPr lang="en-US" dirty="0"/>
              <a:t>Click to edit Master title style</a:t>
            </a:r>
          </a:p>
        </p:txBody>
      </p:sp>
    </p:spTree>
    <p:extLst>
      <p:ext uri="{BB962C8B-B14F-4D97-AF65-F5344CB8AC3E}">
        <p14:creationId xmlns:p14="http://schemas.microsoft.com/office/powerpoint/2010/main" val="421339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
        <p:nvSpPr>
          <p:cNvPr id="4" name="Title 1"/>
          <p:cNvSpPr>
            <a:spLocks noGrp="1"/>
          </p:cNvSpPr>
          <p:nvPr>
            <p:ph type="title"/>
          </p:nvPr>
        </p:nvSpPr>
        <p:spPr>
          <a:xfrm>
            <a:off x="971107" y="805218"/>
            <a:ext cx="3638993" cy="4350982"/>
          </a:xfrm>
        </p:spPr>
        <p:txBody>
          <a:bodyPr/>
          <a:lstStyle>
            <a:lvl1pPr algn="ctr">
              <a:defRPr>
                <a:solidFill>
                  <a:srgbClr val="00B451"/>
                </a:solidFill>
              </a:defRPr>
            </a:lvl1pPr>
          </a:lstStyle>
          <a:p>
            <a:r>
              <a:rPr lang="en-US" dirty="0"/>
              <a:t>Click to edit Master title style</a:t>
            </a:r>
          </a:p>
        </p:txBody>
      </p:sp>
    </p:spTree>
    <p:extLst>
      <p:ext uri="{BB962C8B-B14F-4D97-AF65-F5344CB8AC3E}">
        <p14:creationId xmlns:p14="http://schemas.microsoft.com/office/powerpoint/2010/main" val="205014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619"/>
            <a:ext cx="6210300" cy="5175250"/>
          </a:xfrm>
          <a:prstGeom prst="rect">
            <a:avLst/>
          </a:prstGeom>
        </p:spPr>
      </p:pic>
      <p:sp>
        <p:nvSpPr>
          <p:cNvPr id="5" name="Title 1"/>
          <p:cNvSpPr>
            <a:spLocks noGrp="1"/>
          </p:cNvSpPr>
          <p:nvPr>
            <p:ph type="title"/>
          </p:nvPr>
        </p:nvSpPr>
        <p:spPr>
          <a:xfrm>
            <a:off x="5082401" y="987424"/>
            <a:ext cx="6178634" cy="1069975"/>
          </a:xfrm>
        </p:spPr>
        <p:txBody>
          <a:bodyPr anchor="t"/>
          <a:lstStyle>
            <a:lvl1pPr algn="l">
              <a:defRPr sz="3200"/>
            </a:lvl1pPr>
          </a:lstStyle>
          <a:p>
            <a:r>
              <a:rPr lang="en-US" dirty="0"/>
              <a:t>Click to edit Master title style</a:t>
            </a:r>
          </a:p>
        </p:txBody>
      </p:sp>
      <p:sp>
        <p:nvSpPr>
          <p:cNvPr id="6" name="Text Placeholder 3"/>
          <p:cNvSpPr>
            <a:spLocks noGrp="1"/>
          </p:cNvSpPr>
          <p:nvPr>
            <p:ph type="body" sz="half" idx="2"/>
          </p:nvPr>
        </p:nvSpPr>
        <p:spPr>
          <a:xfrm>
            <a:off x="5082401" y="2057400"/>
            <a:ext cx="6178634" cy="3886200"/>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43123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2753" y="987424"/>
            <a:ext cx="3829272" cy="1069975"/>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080235" cy="4956175"/>
          </a:xfrm>
        </p:spPr>
        <p:txBody>
          <a:bodyPr/>
          <a:lstStyle>
            <a:lvl1pPr marL="228600" indent="-228600">
              <a:buClr>
                <a:srgbClr val="008542"/>
              </a:buClr>
              <a:buFont typeface="Arial" panose="020B0604020202020204" pitchFamily="34" charset="0"/>
              <a:buChar char="»"/>
              <a:defRPr sz="2400"/>
            </a:lvl1pPr>
            <a:lvl2pPr marL="685800" indent="-228600">
              <a:buClr>
                <a:srgbClr val="008542"/>
              </a:buClr>
              <a:buFont typeface="Arial" panose="020B0604020202020204" pitchFamily="34" charset="0"/>
              <a:buChar char="»"/>
              <a:defRPr sz="2400"/>
            </a:lvl2pPr>
            <a:lvl3pPr marL="1143000" indent="-228600">
              <a:buClr>
                <a:srgbClr val="008542"/>
              </a:buClr>
              <a:buFont typeface="Arial" panose="020B0604020202020204" pitchFamily="34" charset="0"/>
              <a:buChar char="»"/>
              <a:defRPr sz="2000"/>
            </a:lvl3pPr>
            <a:lvl4pPr marL="1600200" indent="-228600">
              <a:buClr>
                <a:srgbClr val="008542"/>
              </a:buClr>
              <a:buFont typeface="Arial" panose="020B0604020202020204" pitchFamily="34" charset="0"/>
              <a:buChar char="»"/>
              <a:defRPr sz="2000"/>
            </a:lvl4pPr>
            <a:lvl5pPr marL="2057400" indent="-228600">
              <a:buClr>
                <a:srgbClr val="008542"/>
              </a:buClr>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42753" y="2057400"/>
            <a:ext cx="3829272" cy="3886200"/>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569227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29871" y="630554"/>
            <a:ext cx="5962128" cy="58338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p:cNvSpPr>
            <a:spLocks noGrp="1"/>
          </p:cNvSpPr>
          <p:nvPr>
            <p:ph type="title"/>
          </p:nvPr>
        </p:nvSpPr>
        <p:spPr>
          <a:xfrm>
            <a:off x="942753" y="987424"/>
            <a:ext cx="3829272" cy="1069975"/>
          </a:xfrm>
        </p:spPr>
        <p:txBody>
          <a:bodyPr anchor="b"/>
          <a:lstStyle>
            <a:lvl1pPr>
              <a:defRPr sz="3200"/>
            </a:lvl1pPr>
          </a:lstStyle>
          <a:p>
            <a:r>
              <a:rPr lang="en-US" dirty="0"/>
              <a:t>Click to edit Master title style</a:t>
            </a:r>
          </a:p>
        </p:txBody>
      </p:sp>
      <p:sp>
        <p:nvSpPr>
          <p:cNvPr id="6" name="Text Placeholder 3"/>
          <p:cNvSpPr>
            <a:spLocks noGrp="1"/>
          </p:cNvSpPr>
          <p:nvPr>
            <p:ph type="body" sz="half" idx="2"/>
          </p:nvPr>
        </p:nvSpPr>
        <p:spPr>
          <a:xfrm>
            <a:off x="942753" y="2057400"/>
            <a:ext cx="3829272" cy="3886200"/>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45590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577" y="1825625"/>
            <a:ext cx="10352935" cy="4124325"/>
          </a:xfrm>
        </p:spPr>
        <p:txBody>
          <a:bodyPr/>
          <a:lstStyle>
            <a:lvl1pPr marL="228600" indent="-228600">
              <a:buClr>
                <a:srgbClr val="008542"/>
              </a:buClr>
              <a:buFont typeface="Arial" panose="020B0604020202020204" pitchFamily="34" charset="0"/>
              <a:buChar char="»"/>
              <a:defRPr/>
            </a:lvl1pPr>
            <a:lvl2pPr marL="685800" indent="-228600">
              <a:buClr>
                <a:srgbClr val="008542"/>
              </a:buClr>
              <a:buFont typeface="Arial" panose="020B0604020202020204" pitchFamily="34" charset="0"/>
              <a:buChar char="»"/>
              <a:defRPr/>
            </a:lvl2pPr>
            <a:lvl3pPr marL="1143000" indent="-228600">
              <a:buClr>
                <a:srgbClr val="008542"/>
              </a:buClr>
              <a:buFont typeface="Arial" panose="020B0604020202020204" pitchFamily="34" charset="0"/>
              <a:buChar char="»"/>
              <a:defRPr/>
            </a:lvl3pPr>
            <a:lvl4pPr marL="1600200" indent="-228600">
              <a:buClr>
                <a:srgbClr val="008542"/>
              </a:buClr>
              <a:buFont typeface="Arial" panose="020B0604020202020204" pitchFamily="34" charset="0"/>
              <a:buChar char="»"/>
              <a:defRPr/>
            </a:lvl4pPr>
            <a:lvl5pPr marL="2057400" indent="-228600">
              <a:buClr>
                <a:srgbClr val="008542"/>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928577" y="1053831"/>
            <a:ext cx="10352936" cy="75591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6898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928577" y="1053831"/>
            <a:ext cx="10352936" cy="755919"/>
          </a:xfrm>
          <a:prstGeom prst="rect">
            <a:avLst/>
          </a:prstGeom>
        </p:spPr>
        <p:txBody>
          <a:bodyPr vert="horz" lIns="91440" tIns="45720" rIns="91440" bIns="45720" rtlCol="0" anchor="ctr">
            <a:normAutofit/>
          </a:bodyPr>
          <a:lstStyle/>
          <a:p>
            <a:r>
              <a:rPr lang="en-US" dirty="0"/>
              <a:t>Click to edit Master title style</a:t>
            </a:r>
          </a:p>
        </p:txBody>
      </p:sp>
      <p:sp>
        <p:nvSpPr>
          <p:cNvPr id="6" name="Freeform 5"/>
          <p:cNvSpPr>
            <a:spLocks/>
          </p:cNvSpPr>
          <p:nvPr/>
        </p:nvSpPr>
        <p:spPr bwMode="auto">
          <a:xfrm>
            <a:off x="7727950" y="2549716"/>
            <a:ext cx="4464050" cy="2225675"/>
          </a:xfrm>
          <a:custGeom>
            <a:avLst/>
            <a:gdLst>
              <a:gd name="T0" fmla="*/ 0 w 2812"/>
              <a:gd name="T1" fmla="*/ 1402 h 1402"/>
              <a:gd name="T2" fmla="*/ 0 w 2812"/>
              <a:gd name="T3" fmla="*/ 0 h 1402"/>
              <a:gd name="T4" fmla="*/ 2113 w 2812"/>
              <a:gd name="T5" fmla="*/ 0 h 1402"/>
              <a:gd name="T6" fmla="*/ 2812 w 2812"/>
              <a:gd name="T7" fmla="*/ 701 h 1402"/>
              <a:gd name="T8" fmla="*/ 2113 w 2812"/>
              <a:gd name="T9" fmla="*/ 1402 h 1402"/>
              <a:gd name="T10" fmla="*/ 0 w 2812"/>
              <a:gd name="T11" fmla="*/ 1402 h 1402"/>
            </a:gdLst>
            <a:ahLst/>
            <a:cxnLst>
              <a:cxn ang="0">
                <a:pos x="T0" y="T1"/>
              </a:cxn>
              <a:cxn ang="0">
                <a:pos x="T2" y="T3"/>
              </a:cxn>
              <a:cxn ang="0">
                <a:pos x="T4" y="T5"/>
              </a:cxn>
              <a:cxn ang="0">
                <a:pos x="T6" y="T7"/>
              </a:cxn>
              <a:cxn ang="0">
                <a:pos x="T8" y="T9"/>
              </a:cxn>
              <a:cxn ang="0">
                <a:pos x="T10" y="T11"/>
              </a:cxn>
            </a:cxnLst>
            <a:rect l="0" t="0" r="r" b="b"/>
            <a:pathLst>
              <a:path w="2812" h="1402">
                <a:moveTo>
                  <a:pt x="0" y="1402"/>
                </a:moveTo>
                <a:lnTo>
                  <a:pt x="0" y="0"/>
                </a:lnTo>
                <a:lnTo>
                  <a:pt x="2113" y="0"/>
                </a:lnTo>
                <a:lnTo>
                  <a:pt x="2812" y="701"/>
                </a:lnTo>
                <a:lnTo>
                  <a:pt x="2113" y="1402"/>
                </a:lnTo>
                <a:lnTo>
                  <a:pt x="0" y="1402"/>
                </a:lnTo>
                <a:close/>
              </a:path>
            </a:pathLst>
          </a:custGeom>
          <a:solidFill>
            <a:srgbClr val="02473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7" name="TextBox 6"/>
          <p:cNvSpPr txBox="1"/>
          <p:nvPr/>
        </p:nvSpPr>
        <p:spPr>
          <a:xfrm>
            <a:off x="10230489" y="3031606"/>
            <a:ext cx="1437189"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Step Six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chemeClr val="bg1"/>
              </a:solidFill>
              <a:effectLst/>
              <a:uLnTx/>
              <a:uFillTx/>
              <a:latin typeface="Acumin Pro Light"/>
            </a:endParaRPr>
          </a:p>
        </p:txBody>
      </p:sp>
      <p:sp>
        <p:nvSpPr>
          <p:cNvPr id="9" name="Freeform 5"/>
          <p:cNvSpPr>
            <a:spLocks/>
          </p:cNvSpPr>
          <p:nvPr userDrawn="1"/>
        </p:nvSpPr>
        <p:spPr bwMode="auto">
          <a:xfrm>
            <a:off x="5750086" y="2549715"/>
            <a:ext cx="4464050" cy="2225675"/>
          </a:xfrm>
          <a:custGeom>
            <a:avLst/>
            <a:gdLst>
              <a:gd name="T0" fmla="*/ 0 w 2812"/>
              <a:gd name="T1" fmla="*/ 1402 h 1402"/>
              <a:gd name="T2" fmla="*/ 0 w 2812"/>
              <a:gd name="T3" fmla="*/ 0 h 1402"/>
              <a:gd name="T4" fmla="*/ 2113 w 2812"/>
              <a:gd name="T5" fmla="*/ 0 h 1402"/>
              <a:gd name="T6" fmla="*/ 2812 w 2812"/>
              <a:gd name="T7" fmla="*/ 701 h 1402"/>
              <a:gd name="T8" fmla="*/ 2113 w 2812"/>
              <a:gd name="T9" fmla="*/ 1402 h 1402"/>
              <a:gd name="T10" fmla="*/ 0 w 2812"/>
              <a:gd name="T11" fmla="*/ 1402 h 1402"/>
            </a:gdLst>
            <a:ahLst/>
            <a:cxnLst>
              <a:cxn ang="0">
                <a:pos x="T0" y="T1"/>
              </a:cxn>
              <a:cxn ang="0">
                <a:pos x="T2" y="T3"/>
              </a:cxn>
              <a:cxn ang="0">
                <a:pos x="T4" y="T5"/>
              </a:cxn>
              <a:cxn ang="0">
                <a:pos x="T6" y="T7"/>
              </a:cxn>
              <a:cxn ang="0">
                <a:pos x="T8" y="T9"/>
              </a:cxn>
              <a:cxn ang="0">
                <a:pos x="T10" y="T11"/>
              </a:cxn>
            </a:cxnLst>
            <a:rect l="0" t="0" r="r" b="b"/>
            <a:pathLst>
              <a:path w="2812" h="1402">
                <a:moveTo>
                  <a:pt x="0" y="1402"/>
                </a:moveTo>
                <a:lnTo>
                  <a:pt x="0" y="0"/>
                </a:lnTo>
                <a:lnTo>
                  <a:pt x="2113" y="0"/>
                </a:lnTo>
                <a:lnTo>
                  <a:pt x="2812" y="701"/>
                </a:lnTo>
                <a:lnTo>
                  <a:pt x="2113" y="1402"/>
                </a:lnTo>
                <a:lnTo>
                  <a:pt x="0" y="1402"/>
                </a:lnTo>
                <a:close/>
              </a:path>
            </a:pathLst>
          </a:custGeom>
          <a:solidFill>
            <a:srgbClr val="008542"/>
          </a:solidFill>
          <a:ln w="9525">
            <a:noFill/>
            <a:round/>
            <a:headEnd/>
            <a:tailEnd/>
          </a:ln>
          <a:effectLst>
            <a:outerShdw blurRad="495300" dist="304800" sx="94000" sy="94000" algn="t" rotWithShape="0">
              <a:prstClr val="black">
                <a:alpha val="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0" name="TextBox 9"/>
          <p:cNvSpPr txBox="1"/>
          <p:nvPr userDrawn="1"/>
        </p:nvSpPr>
        <p:spPr>
          <a:xfrm>
            <a:off x="8213454" y="3031606"/>
            <a:ext cx="1439132"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Step Five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Acumin Pro Light"/>
            </a:endParaRPr>
          </a:p>
        </p:txBody>
      </p:sp>
      <p:sp>
        <p:nvSpPr>
          <p:cNvPr id="12" name="Freeform 5"/>
          <p:cNvSpPr>
            <a:spLocks/>
          </p:cNvSpPr>
          <p:nvPr userDrawn="1"/>
        </p:nvSpPr>
        <p:spPr bwMode="auto">
          <a:xfrm>
            <a:off x="3734994" y="2549713"/>
            <a:ext cx="4464050" cy="2225675"/>
          </a:xfrm>
          <a:custGeom>
            <a:avLst/>
            <a:gdLst>
              <a:gd name="T0" fmla="*/ 0 w 2812"/>
              <a:gd name="T1" fmla="*/ 1402 h 1402"/>
              <a:gd name="T2" fmla="*/ 0 w 2812"/>
              <a:gd name="T3" fmla="*/ 0 h 1402"/>
              <a:gd name="T4" fmla="*/ 2113 w 2812"/>
              <a:gd name="T5" fmla="*/ 0 h 1402"/>
              <a:gd name="T6" fmla="*/ 2812 w 2812"/>
              <a:gd name="T7" fmla="*/ 701 h 1402"/>
              <a:gd name="T8" fmla="*/ 2113 w 2812"/>
              <a:gd name="T9" fmla="*/ 1402 h 1402"/>
              <a:gd name="T10" fmla="*/ 0 w 2812"/>
              <a:gd name="T11" fmla="*/ 1402 h 1402"/>
            </a:gdLst>
            <a:ahLst/>
            <a:cxnLst>
              <a:cxn ang="0">
                <a:pos x="T0" y="T1"/>
              </a:cxn>
              <a:cxn ang="0">
                <a:pos x="T2" y="T3"/>
              </a:cxn>
              <a:cxn ang="0">
                <a:pos x="T4" y="T5"/>
              </a:cxn>
              <a:cxn ang="0">
                <a:pos x="T6" y="T7"/>
              </a:cxn>
              <a:cxn ang="0">
                <a:pos x="T8" y="T9"/>
              </a:cxn>
              <a:cxn ang="0">
                <a:pos x="T10" y="T11"/>
              </a:cxn>
            </a:cxnLst>
            <a:rect l="0" t="0" r="r" b="b"/>
            <a:pathLst>
              <a:path w="2812" h="1402">
                <a:moveTo>
                  <a:pt x="0" y="1402"/>
                </a:moveTo>
                <a:lnTo>
                  <a:pt x="0" y="0"/>
                </a:lnTo>
                <a:lnTo>
                  <a:pt x="2113" y="0"/>
                </a:lnTo>
                <a:lnTo>
                  <a:pt x="2812" y="701"/>
                </a:lnTo>
                <a:lnTo>
                  <a:pt x="2113" y="1402"/>
                </a:lnTo>
                <a:lnTo>
                  <a:pt x="0" y="1402"/>
                </a:lnTo>
                <a:close/>
              </a:path>
            </a:pathLst>
          </a:custGeom>
          <a:solidFill>
            <a:srgbClr val="00B451"/>
          </a:solidFill>
          <a:ln w="9525">
            <a:noFill/>
            <a:round/>
            <a:headEnd/>
            <a:tailEnd/>
          </a:ln>
          <a:effectLst>
            <a:outerShdw blurRad="495300" dist="304800" sx="94000" sy="94000" algn="t" rotWithShape="0">
              <a:prstClr val="black">
                <a:alpha val="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3" name="TextBox 12"/>
          <p:cNvSpPr txBox="1"/>
          <p:nvPr userDrawn="1"/>
        </p:nvSpPr>
        <p:spPr>
          <a:xfrm>
            <a:off x="6186219" y="3031606"/>
            <a:ext cx="14725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Step Four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5" name="Freeform 5"/>
          <p:cNvSpPr>
            <a:spLocks/>
          </p:cNvSpPr>
          <p:nvPr userDrawn="1"/>
        </p:nvSpPr>
        <p:spPr bwMode="auto">
          <a:xfrm>
            <a:off x="1725768" y="2549713"/>
            <a:ext cx="4464050" cy="2225675"/>
          </a:xfrm>
          <a:custGeom>
            <a:avLst/>
            <a:gdLst>
              <a:gd name="T0" fmla="*/ 0 w 2812"/>
              <a:gd name="T1" fmla="*/ 1402 h 1402"/>
              <a:gd name="T2" fmla="*/ 0 w 2812"/>
              <a:gd name="T3" fmla="*/ 0 h 1402"/>
              <a:gd name="T4" fmla="*/ 2113 w 2812"/>
              <a:gd name="T5" fmla="*/ 0 h 1402"/>
              <a:gd name="T6" fmla="*/ 2812 w 2812"/>
              <a:gd name="T7" fmla="*/ 701 h 1402"/>
              <a:gd name="T8" fmla="*/ 2113 w 2812"/>
              <a:gd name="T9" fmla="*/ 1402 h 1402"/>
              <a:gd name="T10" fmla="*/ 0 w 2812"/>
              <a:gd name="T11" fmla="*/ 1402 h 1402"/>
            </a:gdLst>
            <a:ahLst/>
            <a:cxnLst>
              <a:cxn ang="0">
                <a:pos x="T0" y="T1"/>
              </a:cxn>
              <a:cxn ang="0">
                <a:pos x="T2" y="T3"/>
              </a:cxn>
              <a:cxn ang="0">
                <a:pos x="T4" y="T5"/>
              </a:cxn>
              <a:cxn ang="0">
                <a:pos x="T6" y="T7"/>
              </a:cxn>
              <a:cxn ang="0">
                <a:pos x="T8" y="T9"/>
              </a:cxn>
              <a:cxn ang="0">
                <a:pos x="T10" y="T11"/>
              </a:cxn>
            </a:cxnLst>
            <a:rect l="0" t="0" r="r" b="b"/>
            <a:pathLst>
              <a:path w="2812" h="1402">
                <a:moveTo>
                  <a:pt x="0" y="1402"/>
                </a:moveTo>
                <a:lnTo>
                  <a:pt x="0" y="0"/>
                </a:lnTo>
                <a:lnTo>
                  <a:pt x="2113" y="0"/>
                </a:lnTo>
                <a:lnTo>
                  <a:pt x="2812" y="701"/>
                </a:lnTo>
                <a:lnTo>
                  <a:pt x="2113" y="1402"/>
                </a:lnTo>
                <a:lnTo>
                  <a:pt x="0" y="1402"/>
                </a:lnTo>
                <a:close/>
              </a:path>
            </a:pathLst>
          </a:custGeom>
          <a:solidFill>
            <a:srgbClr val="58595B"/>
          </a:solidFill>
          <a:ln w="9525">
            <a:noFill/>
            <a:round/>
            <a:headEnd/>
            <a:tailEnd/>
          </a:ln>
          <a:effectLst>
            <a:outerShdw blurRad="495300" dist="304800" sx="94000" sy="94000" algn="t" rotWithShape="0">
              <a:prstClr val="black">
                <a:alpha val="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6" name="TextBox 15"/>
          <p:cNvSpPr txBox="1"/>
          <p:nvPr userDrawn="1"/>
        </p:nvSpPr>
        <p:spPr>
          <a:xfrm>
            <a:off x="4173138" y="3034262"/>
            <a:ext cx="12502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Step Three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Freeform 5"/>
          <p:cNvSpPr>
            <a:spLocks/>
          </p:cNvSpPr>
          <p:nvPr userDrawn="1"/>
        </p:nvSpPr>
        <p:spPr bwMode="auto">
          <a:xfrm>
            <a:off x="-284102" y="2549711"/>
            <a:ext cx="4464050" cy="2225675"/>
          </a:xfrm>
          <a:custGeom>
            <a:avLst/>
            <a:gdLst>
              <a:gd name="T0" fmla="*/ 0 w 2812"/>
              <a:gd name="T1" fmla="*/ 1402 h 1402"/>
              <a:gd name="T2" fmla="*/ 0 w 2812"/>
              <a:gd name="T3" fmla="*/ 0 h 1402"/>
              <a:gd name="T4" fmla="*/ 2113 w 2812"/>
              <a:gd name="T5" fmla="*/ 0 h 1402"/>
              <a:gd name="T6" fmla="*/ 2812 w 2812"/>
              <a:gd name="T7" fmla="*/ 701 h 1402"/>
              <a:gd name="T8" fmla="*/ 2113 w 2812"/>
              <a:gd name="T9" fmla="*/ 1402 h 1402"/>
              <a:gd name="T10" fmla="*/ 0 w 2812"/>
              <a:gd name="T11" fmla="*/ 1402 h 1402"/>
            </a:gdLst>
            <a:ahLst/>
            <a:cxnLst>
              <a:cxn ang="0">
                <a:pos x="T0" y="T1"/>
              </a:cxn>
              <a:cxn ang="0">
                <a:pos x="T2" y="T3"/>
              </a:cxn>
              <a:cxn ang="0">
                <a:pos x="T4" y="T5"/>
              </a:cxn>
              <a:cxn ang="0">
                <a:pos x="T6" y="T7"/>
              </a:cxn>
              <a:cxn ang="0">
                <a:pos x="T8" y="T9"/>
              </a:cxn>
              <a:cxn ang="0">
                <a:pos x="T10" y="T11"/>
              </a:cxn>
            </a:cxnLst>
            <a:rect l="0" t="0" r="r" b="b"/>
            <a:pathLst>
              <a:path w="2812" h="1402">
                <a:moveTo>
                  <a:pt x="0" y="1402"/>
                </a:moveTo>
                <a:lnTo>
                  <a:pt x="0" y="0"/>
                </a:lnTo>
                <a:lnTo>
                  <a:pt x="2113" y="0"/>
                </a:lnTo>
                <a:lnTo>
                  <a:pt x="2812" y="701"/>
                </a:lnTo>
                <a:lnTo>
                  <a:pt x="2113" y="1402"/>
                </a:lnTo>
                <a:lnTo>
                  <a:pt x="0" y="1402"/>
                </a:lnTo>
                <a:close/>
              </a:path>
            </a:pathLst>
          </a:custGeom>
          <a:solidFill>
            <a:schemeClr val="bg1">
              <a:lumMod val="85000"/>
            </a:schemeClr>
          </a:solidFill>
          <a:ln w="9525">
            <a:noFill/>
            <a:round/>
            <a:headEnd/>
            <a:tailEnd/>
          </a:ln>
          <a:effectLst>
            <a:outerShdw blurRad="495300" dist="304800" sx="94000" sy="94000" algn="t" rotWithShape="0">
              <a:prstClr val="black">
                <a:alpha val="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9" name="TextBox 18"/>
          <p:cNvSpPr txBox="1"/>
          <p:nvPr userDrawn="1"/>
        </p:nvSpPr>
        <p:spPr>
          <a:xfrm>
            <a:off x="2162669" y="3031606"/>
            <a:ext cx="135998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24731"/>
                </a:solidFill>
                <a:effectLst/>
                <a:uLnTx/>
                <a:uFillTx/>
                <a:latin typeface="Arial" panose="020B0604020202020204" pitchFamily="34" charset="0"/>
                <a:cs typeface="Arial" panose="020B0604020202020204" pitchFamily="34" charset="0"/>
              </a:rPr>
              <a:t>Step Two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rgbClr val="02473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rgbClr val="02473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rgbClr val="02473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024731"/>
              </a:solidFill>
              <a:effectLst/>
              <a:uLnTx/>
              <a:uFillTx/>
              <a:latin typeface="Arial" panose="020B0604020202020204" pitchFamily="34" charset="0"/>
              <a:cs typeface="Arial" panose="020B0604020202020204" pitchFamily="34" charset="0"/>
            </a:endParaRPr>
          </a:p>
        </p:txBody>
      </p:sp>
      <p:sp>
        <p:nvSpPr>
          <p:cNvPr id="21" name="Freeform 5"/>
          <p:cNvSpPr>
            <a:spLocks/>
          </p:cNvSpPr>
          <p:nvPr userDrawn="1"/>
        </p:nvSpPr>
        <p:spPr bwMode="auto">
          <a:xfrm>
            <a:off x="-2293972" y="2549711"/>
            <a:ext cx="4464050" cy="2225675"/>
          </a:xfrm>
          <a:custGeom>
            <a:avLst/>
            <a:gdLst>
              <a:gd name="T0" fmla="*/ 0 w 2812"/>
              <a:gd name="T1" fmla="*/ 1402 h 1402"/>
              <a:gd name="T2" fmla="*/ 0 w 2812"/>
              <a:gd name="T3" fmla="*/ 0 h 1402"/>
              <a:gd name="T4" fmla="*/ 2113 w 2812"/>
              <a:gd name="T5" fmla="*/ 0 h 1402"/>
              <a:gd name="T6" fmla="*/ 2812 w 2812"/>
              <a:gd name="T7" fmla="*/ 701 h 1402"/>
              <a:gd name="T8" fmla="*/ 2113 w 2812"/>
              <a:gd name="T9" fmla="*/ 1402 h 1402"/>
              <a:gd name="T10" fmla="*/ 0 w 2812"/>
              <a:gd name="T11" fmla="*/ 1402 h 1402"/>
            </a:gdLst>
            <a:ahLst/>
            <a:cxnLst>
              <a:cxn ang="0">
                <a:pos x="T0" y="T1"/>
              </a:cxn>
              <a:cxn ang="0">
                <a:pos x="T2" y="T3"/>
              </a:cxn>
              <a:cxn ang="0">
                <a:pos x="T4" y="T5"/>
              </a:cxn>
              <a:cxn ang="0">
                <a:pos x="T6" y="T7"/>
              </a:cxn>
              <a:cxn ang="0">
                <a:pos x="T8" y="T9"/>
              </a:cxn>
              <a:cxn ang="0">
                <a:pos x="T10" y="T11"/>
              </a:cxn>
            </a:cxnLst>
            <a:rect l="0" t="0" r="r" b="b"/>
            <a:pathLst>
              <a:path w="2812" h="1402">
                <a:moveTo>
                  <a:pt x="0" y="1402"/>
                </a:moveTo>
                <a:lnTo>
                  <a:pt x="0" y="0"/>
                </a:lnTo>
                <a:lnTo>
                  <a:pt x="2113" y="0"/>
                </a:lnTo>
                <a:lnTo>
                  <a:pt x="2812" y="701"/>
                </a:lnTo>
                <a:lnTo>
                  <a:pt x="2113" y="1402"/>
                </a:lnTo>
                <a:lnTo>
                  <a:pt x="0" y="1402"/>
                </a:lnTo>
                <a:close/>
              </a:path>
            </a:pathLst>
          </a:custGeom>
          <a:solidFill>
            <a:schemeClr val="bg1"/>
          </a:solidFill>
          <a:ln w="9525">
            <a:noFill/>
            <a:round/>
            <a:headEnd/>
            <a:tailEnd/>
          </a:ln>
          <a:effectLst>
            <a:outerShdw blurRad="495300" dist="304800" sx="94000" sy="94000" algn="t" rotWithShape="0">
              <a:prstClr val="black">
                <a:alpha val="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2" name="TextBox 21"/>
          <p:cNvSpPr txBox="1"/>
          <p:nvPr userDrawn="1"/>
        </p:nvSpPr>
        <p:spPr>
          <a:xfrm>
            <a:off x="148310" y="3031606"/>
            <a:ext cx="1450299" cy="1261884"/>
          </a:xfrm>
          <a:prstGeom prst="rect">
            <a:avLst/>
          </a:prstGeom>
          <a:noFill/>
          <a:effectLst>
            <a:glow rad="63500">
              <a:schemeClr val="accent2">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8542"/>
                </a:solidFill>
                <a:effectLst/>
                <a:uLnTx/>
                <a:uFillTx/>
                <a:latin typeface="Arial" panose="020B0604020202020204" pitchFamily="34" charset="0"/>
                <a:cs typeface="Arial" panose="020B0604020202020204" pitchFamily="34" charset="0"/>
              </a:rPr>
              <a:t>Step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854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854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854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8542"/>
              </a:solidFill>
              <a:effectLst/>
              <a:uLnTx/>
              <a:uFillTx/>
              <a:latin typeface="Acumin Pro Light"/>
            </a:endParaRPr>
          </a:p>
        </p:txBody>
      </p:sp>
    </p:spTree>
    <p:extLst>
      <p:ext uri="{BB962C8B-B14F-4D97-AF65-F5344CB8AC3E}">
        <p14:creationId xmlns:p14="http://schemas.microsoft.com/office/powerpoint/2010/main" val="156975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9843" y="1122363"/>
            <a:ext cx="10306492" cy="23876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949843" y="3602038"/>
            <a:ext cx="1030649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6242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570038"/>
            <a:ext cx="1035685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914400" y="4449763"/>
            <a:ext cx="1035685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602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28576" y="1825625"/>
            <a:ext cx="5172077" cy="4117975"/>
          </a:xfrm>
        </p:spPr>
        <p:txBody>
          <a:bodyPr/>
          <a:lstStyle>
            <a:lvl1pPr marL="228600" indent="-228600">
              <a:buClr>
                <a:srgbClr val="008542"/>
              </a:buClr>
              <a:buFont typeface="Arial" panose="020B0604020202020204" pitchFamily="34" charset="0"/>
              <a:buChar char="»"/>
              <a:defRPr/>
            </a:lvl1pPr>
            <a:lvl2pPr marL="685800" indent="-228600">
              <a:buClr>
                <a:srgbClr val="008542"/>
              </a:buClr>
              <a:buFont typeface="Arial" panose="020B0604020202020204" pitchFamily="34" charset="0"/>
              <a:buChar char="»"/>
              <a:defRPr/>
            </a:lvl2pPr>
            <a:lvl3pPr marL="1143000" indent="-228600">
              <a:buClr>
                <a:srgbClr val="008542"/>
              </a:buClr>
              <a:buFont typeface="Arial" panose="020B0604020202020204" pitchFamily="34" charset="0"/>
              <a:buChar char="»"/>
              <a:defRPr/>
            </a:lvl3pPr>
            <a:lvl4pPr marL="1600200" indent="-228600">
              <a:buClr>
                <a:srgbClr val="008542"/>
              </a:buClr>
              <a:buFont typeface="Arial" panose="020B0604020202020204" pitchFamily="34" charset="0"/>
              <a:buChar char="»"/>
              <a:defRPr/>
            </a:lvl4pPr>
            <a:lvl5pPr marL="2057400" indent="-228600">
              <a:buClr>
                <a:srgbClr val="008542"/>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00653" y="1825625"/>
            <a:ext cx="5176948" cy="4117975"/>
          </a:xfrm>
        </p:spPr>
        <p:txBody>
          <a:bodyPr/>
          <a:lstStyle>
            <a:lvl1pPr marL="228600" indent="-228600">
              <a:buClr>
                <a:srgbClr val="008542"/>
              </a:buClr>
              <a:buFont typeface="Arial" panose="020B0604020202020204" pitchFamily="34" charset="0"/>
              <a:buChar char="»"/>
              <a:defRPr/>
            </a:lvl1pPr>
            <a:lvl2pPr marL="685800" indent="-228600">
              <a:buClr>
                <a:srgbClr val="008542"/>
              </a:buClr>
              <a:buFont typeface="Arial" panose="020B0604020202020204" pitchFamily="34" charset="0"/>
              <a:buChar char="»"/>
              <a:defRPr/>
            </a:lvl2pPr>
            <a:lvl3pPr marL="1143000" indent="-228600">
              <a:buClr>
                <a:srgbClr val="008542"/>
              </a:buClr>
              <a:buFont typeface="Arial" panose="020B0604020202020204" pitchFamily="34" charset="0"/>
              <a:buChar char="»"/>
              <a:defRPr/>
            </a:lvl3pPr>
            <a:lvl4pPr marL="1600200" indent="-228600">
              <a:buClr>
                <a:srgbClr val="008542"/>
              </a:buClr>
              <a:buFont typeface="Arial" panose="020B0604020202020204" pitchFamily="34" charset="0"/>
              <a:buChar char="»"/>
              <a:defRPr/>
            </a:lvl4pPr>
            <a:lvl5pPr marL="2057400" indent="-228600">
              <a:buClr>
                <a:srgbClr val="008542"/>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928577" y="1053831"/>
            <a:ext cx="10352936" cy="755919"/>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64196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8577" y="1809749"/>
            <a:ext cx="5068998" cy="695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928577" y="2505075"/>
            <a:ext cx="5068998" cy="3444875"/>
          </a:xfrm>
        </p:spPr>
        <p:txBody>
          <a:bodyPr/>
          <a:lstStyle>
            <a:lvl1pPr marL="228600" indent="-228600">
              <a:buClr>
                <a:srgbClr val="008542"/>
              </a:buClr>
              <a:buFont typeface="Arial" panose="020B0604020202020204" pitchFamily="34" charset="0"/>
              <a:buChar char="»"/>
              <a:defRPr/>
            </a:lvl1pPr>
            <a:lvl2pPr marL="685800" indent="-228600">
              <a:buClr>
                <a:srgbClr val="008542"/>
              </a:buClr>
              <a:buFont typeface="Arial" panose="020B0604020202020204" pitchFamily="34" charset="0"/>
              <a:buChar char="»"/>
              <a:defRPr/>
            </a:lvl2pPr>
            <a:lvl3pPr marL="1143000" indent="-228600">
              <a:buClr>
                <a:srgbClr val="008542"/>
              </a:buClr>
              <a:buFont typeface="Arial" panose="020B0604020202020204" pitchFamily="34" charset="0"/>
              <a:buChar char="»"/>
              <a:defRPr/>
            </a:lvl3pPr>
            <a:lvl4pPr marL="1600200" indent="-228600">
              <a:buClr>
                <a:srgbClr val="008542"/>
              </a:buClr>
              <a:buFont typeface="Arial" panose="020B0604020202020204" pitchFamily="34" charset="0"/>
              <a:buChar char="»"/>
              <a:defRPr/>
            </a:lvl4pPr>
            <a:lvl5pPr marL="2057400" indent="-228600">
              <a:buClr>
                <a:srgbClr val="008542"/>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928577" y="1053831"/>
            <a:ext cx="10352936" cy="755919"/>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p:cNvSpPr>
            <a:spLocks noGrp="1"/>
          </p:cNvSpPr>
          <p:nvPr>
            <p:ph type="body" idx="10"/>
          </p:nvPr>
        </p:nvSpPr>
        <p:spPr>
          <a:xfrm>
            <a:off x="6212515" y="1809749"/>
            <a:ext cx="5068998" cy="6953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p:cNvSpPr>
            <a:spLocks noGrp="1"/>
          </p:cNvSpPr>
          <p:nvPr>
            <p:ph sz="half" idx="11"/>
          </p:nvPr>
        </p:nvSpPr>
        <p:spPr>
          <a:xfrm>
            <a:off x="6212515" y="2505075"/>
            <a:ext cx="5068998" cy="3444875"/>
          </a:xfrm>
        </p:spPr>
        <p:txBody>
          <a:bodyPr/>
          <a:lstStyle>
            <a:lvl1pPr marL="228600" indent="-228600">
              <a:buClr>
                <a:srgbClr val="008542"/>
              </a:buClr>
              <a:buFont typeface="Arial" panose="020B0604020202020204" pitchFamily="34" charset="0"/>
              <a:buChar char="»"/>
              <a:defRPr/>
            </a:lvl1pPr>
            <a:lvl2pPr marL="685800" indent="-228600">
              <a:buClr>
                <a:srgbClr val="008542"/>
              </a:buClr>
              <a:buFont typeface="Arial" panose="020B0604020202020204" pitchFamily="34" charset="0"/>
              <a:buChar char="»"/>
              <a:defRPr/>
            </a:lvl2pPr>
            <a:lvl3pPr marL="1143000" indent="-228600">
              <a:buClr>
                <a:srgbClr val="008542"/>
              </a:buClr>
              <a:buFont typeface="Arial" panose="020B0604020202020204" pitchFamily="34" charset="0"/>
              <a:buChar char="»"/>
              <a:defRPr/>
            </a:lvl3pPr>
            <a:lvl4pPr marL="1600200" indent="-228600">
              <a:buClr>
                <a:srgbClr val="008542"/>
              </a:buClr>
              <a:buFont typeface="Arial" panose="020B0604020202020204" pitchFamily="34" charset="0"/>
              <a:buChar char="»"/>
              <a:defRPr/>
            </a:lvl4pPr>
            <a:lvl5pPr marL="2057400" indent="-228600">
              <a:buClr>
                <a:srgbClr val="008542"/>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49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928577" y="1053831"/>
            <a:ext cx="10352936" cy="75591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20268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Picture Placeholder 2"/>
          <p:cNvSpPr>
            <a:spLocks noGrp="1"/>
          </p:cNvSpPr>
          <p:nvPr>
            <p:ph type="pic" idx="1"/>
          </p:nvPr>
        </p:nvSpPr>
        <p:spPr>
          <a:xfrm>
            <a:off x="0" y="630554"/>
            <a:ext cx="12191999" cy="58338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26253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60400"/>
          </a:xfrm>
          <a:prstGeom prst="rect">
            <a:avLst/>
          </a:prstGeom>
        </p:spPr>
      </p:pic>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 y="-1878"/>
            <a:ext cx="12191982" cy="634999"/>
          </a:xfrm>
          <a:prstGeom prst="rect">
            <a:avLst/>
          </a:prstGeom>
        </p:spPr>
      </p:pic>
      <p:sp>
        <p:nvSpPr>
          <p:cNvPr id="9" name="Rectangle 8"/>
          <p:cNvSpPr/>
          <p:nvPr userDrawn="1"/>
        </p:nvSpPr>
        <p:spPr>
          <a:xfrm flipV="1">
            <a:off x="0" y="6468122"/>
            <a:ext cx="12192000" cy="389877"/>
          </a:xfrm>
          <a:prstGeom prst="rect">
            <a:avLst/>
          </a:prstGeom>
          <a:gradFill flip="none" rotWithShape="1">
            <a:gsLst>
              <a:gs pos="0">
                <a:srgbClr val="F2F2F2"/>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114244" y="191247"/>
            <a:ext cx="1193954" cy="261449"/>
          </a:xfrm>
          <a:prstGeom prst="rect">
            <a:avLst/>
          </a:prstGeom>
        </p:spPr>
      </p:pic>
      <p:sp>
        <p:nvSpPr>
          <p:cNvPr id="2" name="Title Placeholder 1"/>
          <p:cNvSpPr>
            <a:spLocks noGrp="1"/>
          </p:cNvSpPr>
          <p:nvPr>
            <p:ph type="title"/>
          </p:nvPr>
        </p:nvSpPr>
        <p:spPr>
          <a:xfrm>
            <a:off x="928577" y="1053831"/>
            <a:ext cx="10352936" cy="7559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28576" y="1825625"/>
            <a:ext cx="10352936" cy="41243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687168"/>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49" r:id="rId4"/>
    <p:sldLayoutId id="2147483651" r:id="rId5"/>
    <p:sldLayoutId id="2147483652" r:id="rId6"/>
    <p:sldLayoutId id="2147483653" r:id="rId7"/>
    <p:sldLayoutId id="2147483654" r:id="rId8"/>
    <p:sldLayoutId id="2147483663" r:id="rId9"/>
    <p:sldLayoutId id="2147483659" r:id="rId10"/>
    <p:sldLayoutId id="2147483661" r:id="rId11"/>
    <p:sldLayoutId id="2147483665" r:id="rId12"/>
    <p:sldLayoutId id="2147483656" r:id="rId13"/>
    <p:sldLayoutId id="2147483657" r:id="rId14"/>
  </p:sldLayoutIdLst>
  <p:txStyles>
    <p:titleStyle>
      <a:lvl1pPr algn="l" defTabSz="914400" rtl="0" eaLnBrk="1" latinLnBrk="0" hangingPunct="1">
        <a:lnSpc>
          <a:spcPct val="90000"/>
        </a:lnSpc>
        <a:spcBef>
          <a:spcPct val="0"/>
        </a:spcBef>
        <a:buNone/>
        <a:defRPr sz="3200" b="1" kern="1200">
          <a:solidFill>
            <a:srgbClr val="02473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8542"/>
        </a:buClr>
        <a:buFont typeface="Arial" panose="020B0604020202020204" pitchFamily="34" charset="0"/>
        <a:buChar char="»"/>
        <a:defRPr sz="24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8542"/>
        </a:buClr>
        <a:buFont typeface="Arial" panose="020B0604020202020204" pitchFamily="34" charset="0"/>
        <a:buChar char="»"/>
        <a:defRPr sz="24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8542"/>
        </a:buClr>
        <a:buFont typeface="Arial" panose="020B0604020202020204" pitchFamily="34" charset="0"/>
        <a:buChar char="»"/>
        <a:defRPr sz="20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8542"/>
        </a:buClr>
        <a:buFont typeface="Arial" panose="020B0604020202020204" pitchFamily="34" charset="0"/>
        <a:buChar char="»"/>
        <a:defRPr sz="18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8542"/>
        </a:buClr>
        <a:buFont typeface="Arial" panose="020B0604020202020204" pitchFamily="34" charset="0"/>
        <a:buChar char="»"/>
        <a:defRPr sz="18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sz="3200" dirty="0"/>
              <a:t>WELCOME</a:t>
            </a:r>
            <a:br>
              <a:rPr lang="en-US" sz="3200"/>
            </a:br>
            <a:br>
              <a:rPr lang="en-US" dirty="0"/>
            </a:br>
            <a:endParaRPr lang="en-US" dirty="0"/>
          </a:p>
        </p:txBody>
      </p:sp>
      <p:sp>
        <p:nvSpPr>
          <p:cNvPr id="3" name="Text Placeholder 2"/>
          <p:cNvSpPr>
            <a:spLocks noGrp="1"/>
          </p:cNvSpPr>
          <p:nvPr>
            <p:ph type="body" sz="quarter" idx="10"/>
          </p:nvPr>
        </p:nvSpPr>
        <p:spPr>
          <a:xfrm>
            <a:off x="2099067" y="4630001"/>
            <a:ext cx="3830237" cy="760146"/>
          </a:xfrm>
        </p:spPr>
        <p:txBody>
          <a:bodyPr>
            <a:normAutofit/>
          </a:bodyPr>
          <a:lstStyle/>
          <a:p>
            <a:r>
              <a:rPr lang="en-US" dirty="0"/>
              <a:t>Analee Infante </a:t>
            </a:r>
          </a:p>
        </p:txBody>
      </p:sp>
    </p:spTree>
    <p:extLst>
      <p:ext uri="{BB962C8B-B14F-4D97-AF65-F5344CB8AC3E}">
        <p14:creationId xmlns:p14="http://schemas.microsoft.com/office/powerpoint/2010/main" val="356283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EMPLOYEE SELF-SERVICE OVERVIEW</a:t>
            </a:r>
          </a:p>
        </p:txBody>
      </p:sp>
    </p:spTree>
    <p:extLst>
      <p:ext uri="{BB962C8B-B14F-4D97-AF65-F5344CB8AC3E}">
        <p14:creationId xmlns:p14="http://schemas.microsoft.com/office/powerpoint/2010/main" val="253783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577" y="3051040"/>
            <a:ext cx="10352936" cy="755919"/>
          </a:xfrm>
        </p:spPr>
        <p:txBody>
          <a:bodyPr/>
          <a:lstStyle/>
          <a:p>
            <a:pPr algn="ctr"/>
            <a:r>
              <a:rPr lang="en-US" dirty="0"/>
              <a:t>QUESTIONS?</a:t>
            </a:r>
          </a:p>
        </p:txBody>
      </p:sp>
    </p:spTree>
    <p:extLst>
      <p:ext uri="{BB962C8B-B14F-4D97-AF65-F5344CB8AC3E}">
        <p14:creationId xmlns:p14="http://schemas.microsoft.com/office/powerpoint/2010/main" val="259823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28576" y="1825625"/>
            <a:ext cx="4870645" cy="4117975"/>
          </a:xfrm>
        </p:spPr>
        <p:txBody>
          <a:bodyPr>
            <a:normAutofit/>
          </a:bodyPr>
          <a:lstStyle/>
          <a:p>
            <a:r>
              <a:rPr lang="en-US" sz="1600" dirty="0"/>
              <a:t>Important dates</a:t>
            </a:r>
          </a:p>
          <a:p>
            <a:r>
              <a:rPr lang="en-US" sz="1600" dirty="0"/>
              <a:t>Employee Self-Service overview</a:t>
            </a:r>
          </a:p>
          <a:p>
            <a:pPr lvl="1"/>
            <a:r>
              <a:rPr lang="en-US" sz="1600" dirty="0"/>
              <a:t>Verify Email &amp; Phone </a:t>
            </a:r>
          </a:p>
          <a:p>
            <a:pPr lvl="1"/>
            <a:r>
              <a:rPr lang="en-US" sz="1600" dirty="0"/>
              <a:t>Change Username </a:t>
            </a:r>
          </a:p>
          <a:p>
            <a:pPr lvl="1"/>
            <a:r>
              <a:rPr lang="en-US" sz="1600" dirty="0"/>
              <a:t>Clocking In/Out </a:t>
            </a:r>
          </a:p>
          <a:p>
            <a:r>
              <a:rPr lang="en-US" sz="1600" dirty="0"/>
              <a:t>Data verification checklist  </a:t>
            </a:r>
          </a:p>
          <a:p>
            <a:pPr lvl="1"/>
            <a:r>
              <a:rPr lang="en-US" sz="1600" dirty="0"/>
              <a:t>Direct Deposit </a:t>
            </a:r>
          </a:p>
          <a:p>
            <a:pPr lvl="1"/>
            <a:r>
              <a:rPr lang="en-US" sz="1600" dirty="0"/>
              <a:t>Tax Withhold </a:t>
            </a:r>
          </a:p>
          <a:p>
            <a:r>
              <a:rPr lang="en-US" sz="1600" dirty="0"/>
              <a:t>Questions</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34143" y="1053831"/>
            <a:ext cx="6694821" cy="5242616"/>
          </a:xfrm>
        </p:spPr>
      </p:pic>
      <p:sp>
        <p:nvSpPr>
          <p:cNvPr id="4" name="Title 3"/>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55020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1800" dirty="0"/>
              <a:t>Logins received: </a:t>
            </a:r>
            <a:r>
              <a:rPr lang="en-US" sz="1800" u="sng" dirty="0"/>
              <a:t>Monday, 2/24/2025</a:t>
            </a:r>
          </a:p>
          <a:p>
            <a:pPr marL="0" indent="0">
              <a:buNone/>
            </a:pPr>
            <a:r>
              <a:rPr lang="en-US" sz="1800" dirty="0"/>
              <a:t>Start clocking in and out: </a:t>
            </a:r>
            <a:r>
              <a:rPr lang="en-US" sz="1800" u="sng" dirty="0"/>
              <a:t>Wednesday, 2/26/2025 – Monday, 3/10/2025</a:t>
            </a:r>
            <a:endParaRPr lang="en-US" sz="1800" dirty="0"/>
          </a:p>
          <a:p>
            <a:pPr marL="0" indent="0">
              <a:buNone/>
            </a:pPr>
            <a:r>
              <a:rPr lang="en-US" sz="1800" dirty="0"/>
              <a:t>Accrual balances loaded: </a:t>
            </a:r>
            <a:r>
              <a:rPr lang="en-US" sz="1800" u="sng" dirty="0"/>
              <a:t>Early March </a:t>
            </a:r>
            <a:endParaRPr lang="en-US" sz="1800" dirty="0"/>
          </a:p>
          <a:p>
            <a:pPr marL="0" indent="0">
              <a:buNone/>
            </a:pPr>
            <a:r>
              <a:rPr lang="en-US" sz="1800" dirty="0"/>
              <a:t>Checklist due date: </a:t>
            </a:r>
            <a:r>
              <a:rPr lang="en-US" sz="1800" u="sng" dirty="0"/>
              <a:t>Friday, 2/28/2025</a:t>
            </a:r>
            <a:endParaRPr lang="en-US" sz="1800" dirty="0"/>
          </a:p>
          <a:p>
            <a:pPr marL="0" indent="0">
              <a:buNone/>
            </a:pPr>
            <a:r>
              <a:rPr lang="en-US" sz="1800" dirty="0"/>
              <a:t>Timecard approval due date: </a:t>
            </a:r>
            <a:r>
              <a:rPr lang="en-US" sz="1800" u="sng" dirty="0"/>
              <a:t>Monday, 3/10/2025 End of Day</a:t>
            </a:r>
            <a:endParaRPr lang="en-US" sz="1800" dirty="0"/>
          </a:p>
          <a:p>
            <a:pPr marL="0" indent="0">
              <a:buNone/>
            </a:pPr>
            <a:r>
              <a:rPr lang="en-US" sz="1800" dirty="0"/>
              <a:t>Approve My Check</a:t>
            </a:r>
            <a:r>
              <a:rPr lang="en-US" sz="1800" baseline="30000" dirty="0">
                <a:latin typeface="Acumin Pro Light" panose="020B0404020202020204" pitchFamily="34" charset="0"/>
              </a:rPr>
              <a:t>™</a:t>
            </a:r>
            <a:r>
              <a:rPr lang="en-US" sz="1800" dirty="0"/>
              <a:t> due date: </a:t>
            </a:r>
            <a:r>
              <a:rPr lang="en-US" sz="1800" u="sng" dirty="0"/>
              <a:t>Wednesday, 3/12/2025 Morning</a:t>
            </a:r>
            <a:endParaRPr lang="en-US" sz="1800" dirty="0"/>
          </a:p>
          <a:p>
            <a:pPr marL="0" indent="0">
              <a:buNone/>
            </a:pPr>
            <a:r>
              <a:rPr lang="en-US" sz="1800" dirty="0"/>
              <a:t>First check date: </a:t>
            </a:r>
            <a:r>
              <a:rPr lang="en-US" sz="1800" u="sng" dirty="0"/>
              <a:t>Friday, 3/14/2025</a:t>
            </a:r>
          </a:p>
          <a:p>
            <a:pPr marL="0" indent="0">
              <a:buNone/>
            </a:pPr>
            <a:endParaRPr lang="en-US" sz="1800" dirty="0"/>
          </a:p>
        </p:txBody>
      </p:sp>
      <p:sp>
        <p:nvSpPr>
          <p:cNvPr id="3" name="Title 2"/>
          <p:cNvSpPr>
            <a:spLocks noGrp="1"/>
          </p:cNvSpPr>
          <p:nvPr>
            <p:ph type="title"/>
          </p:nvPr>
        </p:nvSpPr>
        <p:spPr/>
        <p:txBody>
          <a:bodyPr/>
          <a:lstStyle/>
          <a:p>
            <a:r>
              <a:rPr lang="en-US" dirty="0"/>
              <a:t>IMPORTANT DATES</a:t>
            </a:r>
          </a:p>
        </p:txBody>
      </p:sp>
    </p:spTree>
    <p:extLst>
      <p:ext uri="{BB962C8B-B14F-4D97-AF65-F5344CB8AC3E}">
        <p14:creationId xmlns:p14="http://schemas.microsoft.com/office/powerpoint/2010/main" val="822424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41C24-E198-416D-C469-8F3318B59E77}"/>
              </a:ext>
            </a:extLst>
          </p:cNvPr>
          <p:cNvSpPr>
            <a:spLocks noGrp="1"/>
          </p:cNvSpPr>
          <p:nvPr>
            <p:ph type="title"/>
          </p:nvPr>
        </p:nvSpPr>
        <p:spPr>
          <a:xfrm>
            <a:off x="292275" y="740681"/>
            <a:ext cx="3405429" cy="1839681"/>
          </a:xfrm>
        </p:spPr>
        <p:txBody>
          <a:bodyPr>
            <a:normAutofit/>
          </a:bodyPr>
          <a:lstStyle/>
          <a:p>
            <a:r>
              <a:rPr lang="en-US" dirty="0"/>
              <a:t>LOGIN INFORMATION </a:t>
            </a:r>
          </a:p>
        </p:txBody>
      </p:sp>
      <p:pic>
        <p:nvPicPr>
          <p:cNvPr id="4" name="Content Placeholder 3">
            <a:extLst>
              <a:ext uri="{FF2B5EF4-FFF2-40B4-BE49-F238E27FC236}">
                <a16:creationId xmlns:a16="http://schemas.microsoft.com/office/drawing/2014/main" id="{54894356-878E-7591-B7BE-CD3B68CAE3A8}"/>
              </a:ext>
            </a:extLst>
          </p:cNvPr>
          <p:cNvPicPr>
            <a:picLocks noGrp="1" noChangeAspect="1"/>
          </p:cNvPicPr>
          <p:nvPr>
            <p:ph idx="1"/>
          </p:nvPr>
        </p:nvPicPr>
        <p:blipFill>
          <a:blip r:embed="rId2"/>
          <a:stretch>
            <a:fillRect/>
          </a:stretch>
        </p:blipFill>
        <p:spPr>
          <a:xfrm>
            <a:off x="3636278" y="740682"/>
            <a:ext cx="8401234" cy="5923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246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LOGGING IN TO PAYCOM</a:t>
            </a:r>
          </a:p>
        </p:txBody>
      </p:sp>
      <p:sp>
        <p:nvSpPr>
          <p:cNvPr id="4" name="Text Placeholder 3"/>
          <p:cNvSpPr>
            <a:spLocks noGrp="1"/>
          </p:cNvSpPr>
          <p:nvPr>
            <p:ph type="body" sz="half" idx="2"/>
          </p:nvPr>
        </p:nvSpPr>
        <p:spPr/>
        <p:txBody>
          <a:bodyPr/>
          <a:lstStyle/>
          <a:p>
            <a:pPr marL="0" indent="0">
              <a:buNone/>
            </a:pPr>
            <a:r>
              <a:rPr lang="en-US" dirty="0"/>
              <a:t>Login Instructions:</a:t>
            </a:r>
          </a:p>
          <a:p>
            <a:pPr marL="571500">
              <a:buSzPct val="135000"/>
              <a:buFont typeface="Bebas Neue Pro" panose="020B0506020202050201" pitchFamily="34" charset="0"/>
              <a:buChar char="»"/>
            </a:pPr>
            <a:r>
              <a:rPr lang="en-US" dirty="0"/>
              <a:t>Use the information provided to you to log in. Example:</a:t>
            </a:r>
          </a:p>
          <a:p>
            <a:pPr marL="742950" lvl="1" indent="-285750">
              <a:buSzPct val="135000"/>
              <a:buFont typeface="Bebas Neue Pro" panose="020B0506020202050201" pitchFamily="34" charset="0"/>
              <a:buChar char="»"/>
            </a:pPr>
            <a:r>
              <a:rPr lang="en-US" dirty="0"/>
              <a:t>Employee: JOHN SMITH</a:t>
            </a:r>
          </a:p>
          <a:p>
            <a:pPr marL="742950" lvl="1" indent="-285750">
              <a:buSzPct val="135000"/>
              <a:buFont typeface="Bebas Neue Pro" panose="020B0506020202050201" pitchFamily="34" charset="0"/>
              <a:buChar char="»"/>
            </a:pPr>
            <a:r>
              <a:rPr lang="en-US" dirty="0"/>
              <a:t>Username: 051277896</a:t>
            </a:r>
          </a:p>
          <a:p>
            <a:pPr marL="742950" lvl="1" indent="-285750">
              <a:buSzPct val="135000"/>
              <a:buFont typeface="Bebas Neue Pro" panose="020B0506020202050201" pitchFamily="34" charset="0"/>
              <a:buChar char="»"/>
            </a:pPr>
            <a:r>
              <a:rPr lang="en-US" dirty="0"/>
              <a:t>Temp Password: bae884ef</a:t>
            </a:r>
          </a:p>
          <a:p>
            <a:pPr marL="742950" lvl="1" indent="-285750">
              <a:buSzPct val="135000"/>
              <a:buFont typeface="Bebas Neue Pro" panose="020B0506020202050201" pitchFamily="34" charset="0"/>
              <a:buChar char="»"/>
            </a:pPr>
            <a:r>
              <a:rPr lang="en-US" dirty="0"/>
              <a:t>SSN: 1234</a:t>
            </a:r>
          </a:p>
          <a:p>
            <a:pPr marL="571500">
              <a:buSzPct val="135000"/>
              <a:buFont typeface="Bebas Neue Pro" panose="020B0506020202050201" pitchFamily="34" charset="0"/>
              <a:buChar char="»"/>
            </a:pPr>
            <a:r>
              <a:rPr lang="en-US" dirty="0"/>
              <a:t>You have the ability to change your password after you log in.</a:t>
            </a:r>
          </a:p>
          <a:p>
            <a:pPr marL="571500">
              <a:buSzPct val="135000"/>
              <a:buFont typeface="Bebas Neue Pro" panose="020B0506020202050201" pitchFamily="34" charset="0"/>
              <a:buChar char="»"/>
            </a:pPr>
            <a:endParaRPr lang="en-US" dirty="0"/>
          </a:p>
        </p:txBody>
      </p:sp>
      <p:pic>
        <p:nvPicPr>
          <p:cNvPr id="8" name="Picture 7">
            <a:extLst>
              <a:ext uri="{FF2B5EF4-FFF2-40B4-BE49-F238E27FC236}">
                <a16:creationId xmlns:a16="http://schemas.microsoft.com/office/drawing/2014/main" id="{15B9D6D1-3988-E557-13A4-BBAD1F68B731}"/>
              </a:ext>
            </a:extLst>
          </p:cNvPr>
          <p:cNvPicPr>
            <a:picLocks noChangeAspect="1"/>
          </p:cNvPicPr>
          <p:nvPr/>
        </p:nvPicPr>
        <p:blipFill>
          <a:blip r:embed="rId3"/>
          <a:stretch>
            <a:fillRect/>
          </a:stretch>
        </p:blipFill>
        <p:spPr>
          <a:xfrm>
            <a:off x="6843827" y="734377"/>
            <a:ext cx="4520859" cy="5828545"/>
          </a:xfrm>
          <a:prstGeom prst="rect">
            <a:avLst/>
          </a:prstGeom>
        </p:spPr>
      </p:pic>
    </p:spTree>
    <p:extLst>
      <p:ext uri="{BB962C8B-B14F-4D97-AF65-F5344CB8AC3E}">
        <p14:creationId xmlns:p14="http://schemas.microsoft.com/office/powerpoint/2010/main" val="106818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41C24-E198-416D-C469-8F3318B59E77}"/>
              </a:ext>
            </a:extLst>
          </p:cNvPr>
          <p:cNvSpPr>
            <a:spLocks noGrp="1"/>
          </p:cNvSpPr>
          <p:nvPr>
            <p:ph type="title"/>
          </p:nvPr>
        </p:nvSpPr>
        <p:spPr>
          <a:xfrm>
            <a:off x="292275" y="693056"/>
            <a:ext cx="3405429" cy="1839681"/>
          </a:xfrm>
        </p:spPr>
        <p:txBody>
          <a:bodyPr>
            <a:normAutofit/>
          </a:bodyPr>
          <a:lstStyle/>
          <a:p>
            <a:r>
              <a:rPr lang="en-US" dirty="0"/>
              <a:t>5 Security Questions</a:t>
            </a:r>
          </a:p>
        </p:txBody>
      </p:sp>
      <p:pic>
        <p:nvPicPr>
          <p:cNvPr id="7" name="Picture 6">
            <a:extLst>
              <a:ext uri="{FF2B5EF4-FFF2-40B4-BE49-F238E27FC236}">
                <a16:creationId xmlns:a16="http://schemas.microsoft.com/office/drawing/2014/main" id="{8649F43B-3F2F-602C-7559-5B2B7B611B71}"/>
              </a:ext>
            </a:extLst>
          </p:cNvPr>
          <p:cNvPicPr>
            <a:picLocks noChangeAspect="1"/>
          </p:cNvPicPr>
          <p:nvPr/>
        </p:nvPicPr>
        <p:blipFill rotWithShape="1">
          <a:blip r:embed="rId2"/>
          <a:srcRect l="7445" t="2625" r="8525" b="3841"/>
          <a:stretch/>
        </p:blipFill>
        <p:spPr>
          <a:xfrm>
            <a:off x="3197983" y="884975"/>
            <a:ext cx="8701742" cy="542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016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41C24-E198-416D-C469-8F3318B59E77}"/>
              </a:ext>
            </a:extLst>
          </p:cNvPr>
          <p:cNvSpPr>
            <a:spLocks noGrp="1"/>
          </p:cNvSpPr>
          <p:nvPr>
            <p:ph type="title"/>
          </p:nvPr>
        </p:nvSpPr>
        <p:spPr>
          <a:xfrm>
            <a:off x="292275" y="693056"/>
            <a:ext cx="3405429" cy="1839681"/>
          </a:xfrm>
        </p:spPr>
        <p:txBody>
          <a:bodyPr>
            <a:normAutofit/>
          </a:bodyPr>
          <a:lstStyle/>
          <a:p>
            <a:r>
              <a:rPr lang="en-US" dirty="0"/>
              <a:t>Year-End</a:t>
            </a:r>
            <a:br>
              <a:rPr lang="en-US" dirty="0"/>
            </a:br>
            <a:r>
              <a:rPr lang="en-US" dirty="0"/>
              <a:t>Tax Form</a:t>
            </a:r>
          </a:p>
        </p:txBody>
      </p:sp>
      <p:pic>
        <p:nvPicPr>
          <p:cNvPr id="4" name="Picture 3">
            <a:extLst>
              <a:ext uri="{FF2B5EF4-FFF2-40B4-BE49-F238E27FC236}">
                <a16:creationId xmlns:a16="http://schemas.microsoft.com/office/drawing/2014/main" id="{DC4517A9-6D11-B787-D405-59E67942992F}"/>
              </a:ext>
            </a:extLst>
          </p:cNvPr>
          <p:cNvPicPr>
            <a:picLocks noChangeAspect="1"/>
          </p:cNvPicPr>
          <p:nvPr/>
        </p:nvPicPr>
        <p:blipFill>
          <a:blip r:embed="rId2"/>
          <a:stretch>
            <a:fillRect/>
          </a:stretch>
        </p:blipFill>
        <p:spPr>
          <a:xfrm>
            <a:off x="2572311" y="1124233"/>
            <a:ext cx="9438713" cy="4759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6406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DO I APPROVE MY CHECK?</a:t>
            </a:r>
          </a:p>
        </p:txBody>
      </p:sp>
    </p:spTree>
    <p:extLst>
      <p:ext uri="{BB962C8B-B14F-4D97-AF65-F5344CB8AC3E}">
        <p14:creationId xmlns:p14="http://schemas.microsoft.com/office/powerpoint/2010/main" val="214499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ow Me How to Approve My Check (Mob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4" t="-243" r="77"/>
          <a:stretch/>
        </p:blipFill>
        <p:spPr>
          <a:xfrm>
            <a:off x="-6725" y="-13449"/>
            <a:ext cx="12196483" cy="6878173"/>
          </a:xfrm>
          <a:prstGeom prst="rect">
            <a:avLst/>
          </a:prstGeom>
        </p:spPr>
      </p:pic>
    </p:spTree>
    <p:extLst>
      <p:ext uri="{BB962C8B-B14F-4D97-AF65-F5344CB8AC3E}">
        <p14:creationId xmlns:p14="http://schemas.microsoft.com/office/powerpoint/2010/main" val="3832099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Paycom">
      <a:dk1>
        <a:srgbClr val="58595B"/>
      </a:dk1>
      <a:lt1>
        <a:sysClr val="window" lastClr="FFFFFF"/>
      </a:lt1>
      <a:dk2>
        <a:srgbClr val="024731"/>
      </a:dk2>
      <a:lt2>
        <a:srgbClr val="E7E6E6"/>
      </a:lt2>
      <a:accent1>
        <a:srgbClr val="008542"/>
      </a:accent1>
      <a:accent2>
        <a:srgbClr val="00B451"/>
      </a:accent2>
      <a:accent3>
        <a:srgbClr val="FF6B00"/>
      </a:accent3>
      <a:accent4>
        <a:srgbClr val="00A6CE"/>
      </a:accent4>
      <a:accent5>
        <a:srgbClr val="FFC600"/>
      </a:accent5>
      <a:accent6>
        <a:srgbClr val="70D44B"/>
      </a:accent6>
      <a:hlink>
        <a:srgbClr val="0064C8"/>
      </a:hlink>
      <a:folHlink>
        <a:srgbClr val="0055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4716</TotalTime>
  <Words>801</Words>
  <Application>Microsoft Office PowerPoint</Application>
  <PresentationFormat>Widescreen</PresentationFormat>
  <Paragraphs>67</Paragraphs>
  <Slides>11</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Acumin Pro Light</vt:lpstr>
      <vt:lpstr>Arial</vt:lpstr>
      <vt:lpstr>Bebas Neue Pro</vt:lpstr>
      <vt:lpstr>Calibri</vt:lpstr>
      <vt:lpstr>Lato Light</vt:lpstr>
      <vt:lpstr>Office Theme</vt:lpstr>
      <vt:lpstr>WELCOME  </vt:lpstr>
      <vt:lpstr>AGENDA</vt:lpstr>
      <vt:lpstr>IMPORTANT DATES</vt:lpstr>
      <vt:lpstr>LOGIN INFORMATION </vt:lpstr>
      <vt:lpstr>LOGGING IN TO PAYCOM</vt:lpstr>
      <vt:lpstr>5 Security Questions</vt:lpstr>
      <vt:lpstr>Year-End Tax Form</vt:lpstr>
      <vt:lpstr>HOW DO I APPROVE MY CHECK?</vt:lpstr>
      <vt:lpstr>PowerPoint Presentation</vt:lpstr>
      <vt:lpstr>EMPLOYEE SELF-SERVICE OVERVIEW</vt:lpstr>
      <vt:lpstr>QUESTIONS?</vt:lpstr>
    </vt:vector>
  </TitlesOfParts>
  <Company>Paycom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Cahill</dc:creator>
  <cp:lastModifiedBy>Jehan Kako</cp:lastModifiedBy>
  <cp:revision>115</cp:revision>
  <dcterms:created xsi:type="dcterms:W3CDTF">2021-09-28T19:03:17Z</dcterms:created>
  <dcterms:modified xsi:type="dcterms:W3CDTF">2025-08-05T17:45:28Z</dcterms:modified>
</cp:coreProperties>
</file>